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9" r:id="rId4"/>
    <p:sldId id="260" r:id="rId5"/>
    <p:sldId id="258"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3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44" y="-3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52EE9E-7BD5-4BC5-9842-9629FCA03DEF}" type="datetimeFigureOut">
              <a:rPr lang="en-AU" smtClean="0"/>
              <a:t>6/11/2011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833C1F-7F5C-4657-B1B9-C3C600161699}" type="slidenum">
              <a:rPr lang="en-AU" smtClean="0"/>
              <a:t>‹#›</a:t>
            </a:fld>
            <a:endParaRPr lang="en-AU"/>
          </a:p>
        </p:txBody>
      </p:sp>
    </p:spTree>
    <p:extLst>
      <p:ext uri="{BB962C8B-B14F-4D97-AF65-F5344CB8AC3E}">
        <p14:creationId xmlns:p14="http://schemas.microsoft.com/office/powerpoint/2010/main" val="3275765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4833C1F-7F5C-4657-B1B9-C3C600161699}" type="slidenum">
              <a:rPr lang="en-AU" smtClean="0"/>
              <a:t>2</a:t>
            </a:fld>
            <a:endParaRPr lang="en-AU"/>
          </a:p>
        </p:txBody>
      </p:sp>
    </p:spTree>
    <p:extLst>
      <p:ext uri="{BB962C8B-B14F-4D97-AF65-F5344CB8AC3E}">
        <p14:creationId xmlns:p14="http://schemas.microsoft.com/office/powerpoint/2010/main" val="2818839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4E7309F-719C-46DF-B4BD-263281F3C83A}" type="datetimeFigureOut">
              <a:rPr lang="en-AU" smtClean="0"/>
              <a:t>6/11/2011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710825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4E7309F-719C-46DF-B4BD-263281F3C83A}" type="datetimeFigureOut">
              <a:rPr lang="en-AU" smtClean="0"/>
              <a:t>6/11/2011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1053910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4E7309F-719C-46DF-B4BD-263281F3C83A}" type="datetimeFigureOut">
              <a:rPr lang="en-AU" smtClean="0"/>
              <a:t>6/11/2011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383318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4E7309F-719C-46DF-B4BD-263281F3C83A}" type="datetimeFigureOut">
              <a:rPr lang="en-AU" smtClean="0"/>
              <a:t>6/11/2011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4183858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E7309F-719C-46DF-B4BD-263281F3C83A}" type="datetimeFigureOut">
              <a:rPr lang="en-AU" smtClean="0"/>
              <a:t>6/11/2011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1480087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4E7309F-719C-46DF-B4BD-263281F3C83A}" type="datetimeFigureOut">
              <a:rPr lang="en-AU" smtClean="0"/>
              <a:t>6/11/2011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4033540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4E7309F-719C-46DF-B4BD-263281F3C83A}" type="datetimeFigureOut">
              <a:rPr lang="en-AU" smtClean="0"/>
              <a:t>6/11/2011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791474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4E7309F-719C-46DF-B4BD-263281F3C83A}" type="datetimeFigureOut">
              <a:rPr lang="en-AU" smtClean="0"/>
              <a:t>6/11/2011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3198115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7309F-719C-46DF-B4BD-263281F3C83A}" type="datetimeFigureOut">
              <a:rPr lang="en-AU" smtClean="0"/>
              <a:t>6/11/2011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3572496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E7309F-719C-46DF-B4BD-263281F3C83A}" type="datetimeFigureOut">
              <a:rPr lang="en-AU" smtClean="0"/>
              <a:t>6/11/2011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2377497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E7309F-719C-46DF-B4BD-263281F3C83A}" type="datetimeFigureOut">
              <a:rPr lang="en-AU" smtClean="0"/>
              <a:t>6/11/2011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128C46-BEBF-4C2E-BA87-2409EBF71F8D}" type="slidenum">
              <a:rPr lang="en-AU" smtClean="0"/>
              <a:t>‹#›</a:t>
            </a:fld>
            <a:endParaRPr lang="en-AU"/>
          </a:p>
        </p:txBody>
      </p:sp>
    </p:spTree>
    <p:extLst>
      <p:ext uri="{BB962C8B-B14F-4D97-AF65-F5344CB8AC3E}">
        <p14:creationId xmlns:p14="http://schemas.microsoft.com/office/powerpoint/2010/main" val="264188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E7309F-719C-46DF-B4BD-263281F3C83A}" type="datetimeFigureOut">
              <a:rPr lang="en-AU" smtClean="0"/>
              <a:t>6/11/2011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28C46-BEBF-4C2E-BA87-2409EBF71F8D}" type="slidenum">
              <a:rPr lang="en-AU" smtClean="0"/>
              <a:t>‹#›</a:t>
            </a:fld>
            <a:endParaRPr lang="en-AU"/>
          </a:p>
        </p:txBody>
      </p:sp>
    </p:spTree>
    <p:extLst>
      <p:ext uri="{BB962C8B-B14F-4D97-AF65-F5344CB8AC3E}">
        <p14:creationId xmlns:p14="http://schemas.microsoft.com/office/powerpoint/2010/main" val="352484702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328579" y="218391"/>
            <a:ext cx="8661934" cy="6170694"/>
            <a:chOff x="302554" y="31174"/>
            <a:chExt cx="8661934" cy="6257493"/>
          </a:xfrm>
        </p:grpSpPr>
        <p:sp>
          <p:nvSpPr>
            <p:cNvPr id="4" name="TextBox 3"/>
            <p:cNvSpPr txBox="1"/>
            <p:nvPr/>
          </p:nvSpPr>
          <p:spPr>
            <a:xfrm>
              <a:off x="1547226" y="31174"/>
              <a:ext cx="5760640" cy="584775"/>
            </a:xfrm>
            <a:prstGeom prst="rect">
              <a:avLst/>
            </a:prstGeom>
            <a:noFill/>
          </p:spPr>
          <p:txBody>
            <a:bodyPr wrap="square" rtlCol="0">
              <a:spAutoFit/>
            </a:bodyPr>
            <a:lstStyle/>
            <a:p>
              <a:pPr algn="ctr"/>
              <a:r>
                <a:rPr lang="en-AU" sz="3200" dirty="0" smtClean="0">
                  <a:solidFill>
                    <a:srgbClr val="FF0000"/>
                  </a:solidFill>
                  <a:latin typeface="Brush Script MT" pitchFamily="66" charset="0"/>
                </a:rPr>
                <a:t>Chapter 5.1 - 5.4 </a:t>
              </a:r>
              <a:r>
                <a:rPr lang="en-AU" sz="3200" dirty="0" smtClean="0">
                  <a:solidFill>
                    <a:srgbClr val="FF0000"/>
                  </a:solidFill>
                  <a:latin typeface="Brush Script MT" pitchFamily="66" charset="0"/>
                </a:rPr>
                <a:t>Revision </a:t>
              </a:r>
              <a:endParaRPr lang="en-AU" sz="3200" dirty="0">
                <a:solidFill>
                  <a:srgbClr val="FF0000"/>
                </a:solidFill>
                <a:latin typeface="Brush Script MT" pitchFamily="66" charset="0"/>
              </a:endParaRPr>
            </a:p>
          </p:txBody>
        </p:sp>
        <p:sp>
          <p:nvSpPr>
            <p:cNvPr id="3" name="Rectangle 2"/>
            <p:cNvSpPr/>
            <p:nvPr/>
          </p:nvSpPr>
          <p:spPr>
            <a:xfrm>
              <a:off x="323528" y="980728"/>
              <a:ext cx="864096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6" name="Group 5"/>
            <p:cNvGrpSpPr/>
            <p:nvPr/>
          </p:nvGrpSpPr>
          <p:grpSpPr>
            <a:xfrm>
              <a:off x="323528" y="470798"/>
              <a:ext cx="8136904" cy="5650959"/>
              <a:chOff x="323528" y="470798"/>
              <a:chExt cx="8136904" cy="5650959"/>
            </a:xfrm>
          </p:grpSpPr>
          <p:sp>
            <p:nvSpPr>
              <p:cNvPr id="2" name="TextBox 1"/>
              <p:cNvSpPr txBox="1"/>
              <p:nvPr/>
            </p:nvSpPr>
            <p:spPr>
              <a:xfrm>
                <a:off x="3635896" y="470798"/>
                <a:ext cx="3960440" cy="530580"/>
              </a:xfrm>
              <a:prstGeom prst="rect">
                <a:avLst/>
              </a:prstGeom>
              <a:noFill/>
            </p:spPr>
            <p:txBody>
              <a:bodyPr wrap="square" rtlCol="0">
                <a:spAutoFit/>
              </a:bodyPr>
              <a:lstStyle/>
              <a:p>
                <a:pPr algn="ctr"/>
                <a:r>
                  <a:rPr lang="en-AU" sz="2800" dirty="0" smtClean="0">
                    <a:solidFill>
                      <a:schemeClr val="accent6">
                        <a:lumMod val="75000"/>
                      </a:schemeClr>
                    </a:solidFill>
                    <a:latin typeface="Brush Script MT" pitchFamily="66" charset="0"/>
                  </a:rPr>
                  <a:t>Decimals</a:t>
                </a:r>
                <a:endParaRPr lang="en-AU" sz="2800" dirty="0">
                  <a:solidFill>
                    <a:schemeClr val="accent6">
                      <a:lumMod val="75000"/>
                    </a:schemeClr>
                  </a:solidFill>
                  <a:latin typeface="Brush Script MT" pitchFamily="66" charset="0"/>
                </a:endParaRPr>
              </a:p>
            </p:txBody>
          </p:sp>
          <p:sp>
            <p:nvSpPr>
              <p:cNvPr id="5" name="TextBox 4"/>
              <p:cNvSpPr txBox="1"/>
              <p:nvPr/>
            </p:nvSpPr>
            <p:spPr>
              <a:xfrm>
                <a:off x="323528" y="1104999"/>
                <a:ext cx="8136904" cy="501675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AU" sz="1600" b="1" dirty="0" smtClean="0">
                    <a:solidFill>
                      <a:srgbClr val="FFFF00"/>
                    </a:solidFill>
                  </a:rPr>
                  <a:t>The chapter Is about decimals, you learn about place value with decimals, how to estimate with decimal equation, how to convert fractions to decimals and  how to add and subtract decimals.  </a:t>
                </a:r>
                <a:endParaRPr lang="en-AU" sz="1600" b="1" dirty="0">
                  <a:solidFill>
                    <a:srgbClr val="FFFF00"/>
                  </a:solidFill>
                </a:endParaRPr>
              </a:p>
              <a:p>
                <a:pPr algn="ctr"/>
                <a:endParaRPr lang="en-AU" sz="1600" b="1" u="sng" dirty="0" smtClean="0">
                  <a:solidFill>
                    <a:srgbClr val="92D050"/>
                  </a:solidFill>
                </a:endParaRPr>
              </a:p>
              <a:p>
                <a:pPr algn="ctr"/>
                <a:r>
                  <a:rPr lang="en-AU" sz="1600" b="1" u="sng" dirty="0" smtClean="0">
                    <a:solidFill>
                      <a:srgbClr val="92D050"/>
                    </a:solidFill>
                  </a:rPr>
                  <a:t>Chapter </a:t>
                </a:r>
                <a:r>
                  <a:rPr lang="en-AU" sz="1600" b="1" u="sng" dirty="0" smtClean="0">
                    <a:solidFill>
                      <a:srgbClr val="92D050"/>
                    </a:solidFill>
                  </a:rPr>
                  <a:t>5.1</a:t>
                </a:r>
              </a:p>
              <a:p>
                <a:pPr algn="ctr"/>
                <a:r>
                  <a:rPr lang="en-AU" sz="1600" b="1" dirty="0" smtClean="0">
                    <a:solidFill>
                      <a:srgbClr val="92D050"/>
                    </a:solidFill>
                  </a:rPr>
                  <a:t> </a:t>
                </a:r>
                <a:r>
                  <a:rPr lang="en-AU" sz="1600" b="1" u="sng" dirty="0" smtClean="0">
                    <a:solidFill>
                      <a:srgbClr val="92D050"/>
                    </a:solidFill>
                  </a:rPr>
                  <a:t>Decimals </a:t>
                </a:r>
                <a:r>
                  <a:rPr lang="en-AU" sz="1600" b="1" u="sng" dirty="0" smtClean="0">
                    <a:solidFill>
                      <a:srgbClr val="92D050"/>
                    </a:solidFill>
                  </a:rPr>
                  <a:t>and place value</a:t>
                </a:r>
                <a:endParaRPr lang="en-AU" sz="1600" b="1" dirty="0" smtClean="0">
                  <a:solidFill>
                    <a:srgbClr val="92D050"/>
                  </a:solidFill>
                </a:endParaRPr>
              </a:p>
              <a:p>
                <a:r>
                  <a:rPr lang="en-AU" sz="1400" b="1" dirty="0" smtClean="0">
                    <a:solidFill>
                      <a:srgbClr val="00B0F0"/>
                    </a:solidFill>
                  </a:rPr>
                  <a:t>A </a:t>
                </a:r>
                <a:r>
                  <a:rPr lang="en-AU" sz="1400" b="1" dirty="0">
                    <a:solidFill>
                      <a:srgbClr val="00B0F0"/>
                    </a:solidFill>
                  </a:rPr>
                  <a:t>decimal </a:t>
                </a:r>
                <a:r>
                  <a:rPr lang="en-AU" sz="1400" b="1" dirty="0" smtClean="0">
                    <a:solidFill>
                      <a:srgbClr val="00B0F0"/>
                    </a:solidFill>
                  </a:rPr>
                  <a:t>is a number which is </a:t>
                </a:r>
                <a:r>
                  <a:rPr lang="en-AU" sz="1400" b="1" dirty="0">
                    <a:solidFill>
                      <a:srgbClr val="00B0F0"/>
                    </a:solidFill>
                  </a:rPr>
                  <a:t>expressed in the counting </a:t>
                </a:r>
                <a:r>
                  <a:rPr lang="en-AU" sz="1400" b="1" dirty="0" smtClean="0">
                    <a:solidFill>
                      <a:srgbClr val="00B0F0"/>
                    </a:solidFill>
                  </a:rPr>
                  <a:t>system </a:t>
                </a:r>
                <a:r>
                  <a:rPr lang="en-AU" sz="1400" b="1" dirty="0">
                    <a:solidFill>
                      <a:srgbClr val="00B0F0"/>
                    </a:solidFill>
                  </a:rPr>
                  <a:t>that uses units of 10s. It is a fraction of a part using 10s as a base number. </a:t>
                </a:r>
                <a:r>
                  <a:rPr lang="en-AU" sz="1400" b="1" dirty="0" smtClean="0">
                    <a:solidFill>
                      <a:srgbClr val="00B0F0"/>
                    </a:solidFill>
                  </a:rPr>
                  <a:t>The </a:t>
                </a:r>
                <a:r>
                  <a:rPr lang="en-AU" sz="1400" b="1" dirty="0">
                    <a:solidFill>
                      <a:srgbClr val="00B0F0"/>
                    </a:solidFill>
                  </a:rPr>
                  <a:t>value of the place of a digit in a numeral </a:t>
                </a:r>
                <a:r>
                  <a:rPr lang="en-AU" sz="1400" b="1" dirty="0" smtClean="0">
                    <a:solidFill>
                      <a:srgbClr val="00B0F0"/>
                    </a:solidFill>
                  </a:rPr>
                  <a:t> is known as Place </a:t>
                </a:r>
                <a:r>
                  <a:rPr lang="en-AU" sz="1400" b="1" dirty="0" smtClean="0">
                    <a:solidFill>
                      <a:srgbClr val="00B0F0"/>
                    </a:solidFill>
                  </a:rPr>
                  <a:t>Value</a:t>
                </a:r>
                <a:r>
                  <a:rPr lang="en-AU" sz="1400" b="1" dirty="0">
                    <a:solidFill>
                      <a:srgbClr val="00B0F0"/>
                    </a:solidFill>
                  </a:rPr>
                  <a:t>.</a:t>
                </a:r>
                <a:endParaRPr lang="en-AU" sz="1400" b="1" dirty="0" smtClean="0">
                  <a:solidFill>
                    <a:srgbClr val="7030A0"/>
                  </a:solidFill>
                </a:endParaRPr>
              </a:p>
              <a:p>
                <a:r>
                  <a:rPr lang="en-AU" sz="1600" b="1" dirty="0" smtClean="0">
                    <a:solidFill>
                      <a:srgbClr val="7030A0"/>
                    </a:solidFill>
                  </a:rPr>
                  <a:t>   </a:t>
                </a:r>
              </a:p>
              <a:p>
                <a:endParaRPr lang="en-AU" sz="1600" b="1" dirty="0">
                  <a:solidFill>
                    <a:srgbClr val="7030A0"/>
                  </a:solidFill>
                </a:endParaRPr>
              </a:p>
              <a:p>
                <a:endParaRPr lang="en-AU" sz="1600" b="1" dirty="0" smtClean="0">
                  <a:solidFill>
                    <a:srgbClr val="7030A0"/>
                  </a:solidFill>
                </a:endParaRPr>
              </a:p>
              <a:p>
                <a:r>
                  <a:rPr lang="en-AU" sz="1600" b="1" dirty="0" smtClean="0">
                    <a:solidFill>
                      <a:srgbClr val="7030A0"/>
                    </a:solidFill>
                  </a:rPr>
                  <a:t>                    </a:t>
                </a:r>
              </a:p>
              <a:p>
                <a:r>
                  <a:rPr lang="en-AU" sz="1600" b="1" u="sng" dirty="0">
                    <a:solidFill>
                      <a:srgbClr val="ED37D3"/>
                    </a:solidFill>
                  </a:rPr>
                  <a:t>S</a:t>
                </a:r>
                <a:r>
                  <a:rPr lang="en-AU" sz="1600" b="1" u="sng" dirty="0" smtClean="0">
                    <a:solidFill>
                      <a:srgbClr val="ED37D3"/>
                    </a:solidFill>
                  </a:rPr>
                  <a:t>amples  </a:t>
                </a:r>
                <a:endParaRPr lang="en-AU" sz="1600" b="1" u="sng" dirty="0" smtClean="0">
                  <a:solidFill>
                    <a:srgbClr val="ED37D3"/>
                  </a:solidFill>
                </a:endParaRPr>
              </a:p>
              <a:p>
                <a:endParaRPr lang="en-AU" sz="1600" b="1" u="sng" dirty="0" smtClean="0">
                  <a:solidFill>
                    <a:srgbClr val="00B0F0"/>
                  </a:solidFill>
                </a:endParaRPr>
              </a:p>
              <a:p>
                <a:r>
                  <a:rPr lang="en-AU" sz="1400" b="1" dirty="0" smtClean="0">
                    <a:solidFill>
                      <a:srgbClr val="FF0000"/>
                    </a:solidFill>
                  </a:rPr>
                  <a:t>What </a:t>
                </a:r>
                <a:r>
                  <a:rPr lang="en-AU" sz="1400" b="1" dirty="0" smtClean="0">
                    <a:solidFill>
                      <a:srgbClr val="FF0000"/>
                    </a:solidFill>
                  </a:rPr>
                  <a:t>is the value of 1 in </a:t>
                </a:r>
                <a:r>
                  <a:rPr lang="en-AU" sz="1400" b="1" dirty="0" smtClean="0">
                    <a:solidFill>
                      <a:srgbClr val="FF0000"/>
                    </a:solidFill>
                  </a:rPr>
                  <a:t> 78.518</a:t>
                </a:r>
                <a:r>
                  <a:rPr lang="en-AU" sz="1400" b="1" dirty="0">
                    <a:solidFill>
                      <a:srgbClr val="FF0000"/>
                    </a:solidFill>
                  </a:rPr>
                  <a:t> </a:t>
                </a:r>
                <a:r>
                  <a:rPr lang="en-AU" sz="1400" b="1" dirty="0" smtClean="0">
                    <a:solidFill>
                      <a:srgbClr val="FF0000"/>
                    </a:solidFill>
                  </a:rPr>
                  <a:t>    </a:t>
                </a:r>
                <a:r>
                  <a:rPr lang="en-AU" sz="1400" b="1" dirty="0" smtClean="0">
                    <a:solidFill>
                      <a:srgbClr val="FF0000"/>
                    </a:solidFill>
                  </a:rPr>
                  <a:t>What </a:t>
                </a:r>
                <a:r>
                  <a:rPr lang="en-AU" sz="1400" b="1" dirty="0" smtClean="0">
                    <a:solidFill>
                      <a:srgbClr val="FF0000"/>
                    </a:solidFill>
                  </a:rPr>
                  <a:t>is the value of 5 in  </a:t>
                </a:r>
                <a:r>
                  <a:rPr lang="en-AU" sz="1400" b="1" dirty="0">
                    <a:solidFill>
                      <a:srgbClr val="FF0000"/>
                    </a:solidFill>
                  </a:rPr>
                  <a:t>78.518    </a:t>
                </a:r>
                <a:r>
                  <a:rPr lang="en-AU" sz="1400" b="1" dirty="0" smtClean="0">
                    <a:solidFill>
                      <a:srgbClr val="FF0000"/>
                    </a:solidFill>
                  </a:rPr>
                  <a:t>What </a:t>
                </a:r>
                <a:r>
                  <a:rPr lang="en-AU" sz="1400" b="1" dirty="0">
                    <a:solidFill>
                      <a:srgbClr val="FF0000"/>
                    </a:solidFill>
                  </a:rPr>
                  <a:t>is the value of </a:t>
                </a:r>
                <a:r>
                  <a:rPr lang="en-AU" sz="1400" b="1" dirty="0" smtClean="0">
                    <a:solidFill>
                      <a:srgbClr val="FF0000"/>
                    </a:solidFill>
                  </a:rPr>
                  <a:t>8 </a:t>
                </a:r>
                <a:r>
                  <a:rPr lang="en-AU" sz="1400" b="1" dirty="0">
                    <a:solidFill>
                      <a:srgbClr val="FF0000"/>
                    </a:solidFill>
                  </a:rPr>
                  <a:t>in  </a:t>
                </a:r>
                <a:r>
                  <a:rPr lang="en-AU" sz="1400" b="1" dirty="0" smtClean="0">
                    <a:solidFill>
                      <a:srgbClr val="FF0000"/>
                    </a:solidFill>
                  </a:rPr>
                  <a:t>78.518</a:t>
                </a:r>
                <a:endParaRPr lang="en-AU" sz="1200" b="1" dirty="0" smtClean="0">
                  <a:solidFill>
                    <a:srgbClr val="FF0000"/>
                  </a:solidFill>
                </a:endParaRPr>
              </a:p>
              <a:p>
                <a:r>
                  <a:rPr lang="en-AU" sz="1200" b="1" dirty="0" smtClean="0">
                    <a:solidFill>
                      <a:srgbClr val="FFC000"/>
                    </a:solidFill>
                  </a:rPr>
                  <a:t> </a:t>
                </a:r>
              </a:p>
              <a:p>
                <a:r>
                  <a:rPr lang="en-AU" sz="1200" b="1" dirty="0" smtClean="0">
                    <a:solidFill>
                      <a:schemeClr val="accent6">
                        <a:lumMod val="75000"/>
                      </a:schemeClr>
                    </a:solidFill>
                  </a:rPr>
                  <a:t>Answer: 1 hundredth                                     Answer: 5 tenths                                            Answer: 8 thousandth</a:t>
                </a:r>
                <a:endParaRPr lang="en-AU" sz="1200" b="1" dirty="0" smtClean="0">
                  <a:solidFill>
                    <a:schemeClr val="accent6">
                      <a:lumMod val="75000"/>
                    </a:schemeClr>
                  </a:solidFill>
                </a:endParaRPr>
              </a:p>
              <a:p>
                <a:endParaRPr lang="en-AU" sz="1200" b="1" dirty="0" smtClean="0">
                  <a:solidFill>
                    <a:srgbClr val="FFFF00"/>
                  </a:solidFill>
                </a:endParaRPr>
              </a:p>
              <a:p>
                <a:r>
                  <a:rPr lang="en-AU" sz="1200" b="1" dirty="0" smtClean="0">
                    <a:solidFill>
                      <a:srgbClr val="FFFF00"/>
                    </a:solidFill>
                  </a:rPr>
                  <a:t>Solution:  The number is 78.518 and          Solution</a:t>
                </a:r>
                <a:r>
                  <a:rPr lang="en-AU" sz="1200" b="1" dirty="0" smtClean="0">
                    <a:solidFill>
                      <a:srgbClr val="FFFF00"/>
                    </a:solidFill>
                  </a:rPr>
                  <a:t>:  The number is 78.518 and         Solution:  The number is 78.518 and                                                         1 is in the hundredth  column                      5 is in the tenths column                               8 is in the thousandth column                     </a:t>
                </a:r>
                <a:endParaRPr lang="en-AU" sz="1200" b="1" dirty="0" smtClean="0">
                  <a:solidFill>
                    <a:srgbClr val="FFFF00"/>
                  </a:solidFill>
                </a:endParaRPr>
              </a:p>
              <a:p>
                <a:endParaRPr lang="en-AU" sz="1200" b="1" dirty="0">
                  <a:solidFill>
                    <a:srgbClr val="FFC000"/>
                  </a:solidFill>
                </a:endParaRPr>
              </a:p>
              <a:p>
                <a:endParaRPr lang="en-AU" sz="1400" b="1" dirty="0">
                  <a:solidFill>
                    <a:srgbClr val="FFC000"/>
                  </a:solidFill>
                </a:endParaRPr>
              </a:p>
            </p:txBody>
          </p:sp>
        </p:gr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2144" y="3284984"/>
              <a:ext cx="2787005" cy="1122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302554" y="4517453"/>
              <a:ext cx="7776864" cy="1771214"/>
              <a:chOff x="298157" y="4808336"/>
              <a:chExt cx="7776864" cy="1771214"/>
            </a:xfrm>
          </p:grpSpPr>
          <p:cxnSp>
            <p:nvCxnSpPr>
              <p:cNvPr id="9" name="Straight Connector 8"/>
              <p:cNvCxnSpPr/>
              <p:nvPr/>
            </p:nvCxnSpPr>
            <p:spPr>
              <a:xfrm>
                <a:off x="2876050" y="4813969"/>
                <a:ext cx="0" cy="175771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5436096" y="4813970"/>
                <a:ext cx="0" cy="1757714"/>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13" name="Rectangle 12"/>
              <p:cNvSpPr/>
              <p:nvPr/>
            </p:nvSpPr>
            <p:spPr>
              <a:xfrm>
                <a:off x="298157" y="4808336"/>
                <a:ext cx="7776864" cy="288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5" name="Straight Connector 14"/>
              <p:cNvCxnSpPr/>
              <p:nvPr/>
            </p:nvCxnSpPr>
            <p:spPr>
              <a:xfrm>
                <a:off x="8074689" y="4821835"/>
                <a:ext cx="0" cy="1749849"/>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298157" y="4821835"/>
                <a:ext cx="0" cy="175771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grpSp>
        <p:cxnSp>
          <p:nvCxnSpPr>
            <p:cNvPr id="23" name="Straight Connector 22"/>
            <p:cNvCxnSpPr/>
            <p:nvPr/>
          </p:nvCxnSpPr>
          <p:spPr>
            <a:xfrm flipH="1">
              <a:off x="323528" y="6280801"/>
              <a:ext cx="7755891" cy="7866"/>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2078107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79512" y="2927700"/>
            <a:ext cx="8095406" cy="1767241"/>
            <a:chOff x="-20385" y="4723483"/>
            <a:chExt cx="8095406" cy="1767241"/>
          </a:xfrm>
        </p:grpSpPr>
        <p:cxnSp>
          <p:nvCxnSpPr>
            <p:cNvPr id="16" name="Straight Connector 15"/>
            <p:cNvCxnSpPr/>
            <p:nvPr/>
          </p:nvCxnSpPr>
          <p:spPr>
            <a:xfrm>
              <a:off x="2876050" y="4725144"/>
              <a:ext cx="0" cy="175771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a:off x="5436096" y="4725144"/>
              <a:ext cx="0" cy="1757714"/>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18" name="Rectangle 17"/>
            <p:cNvSpPr/>
            <p:nvPr/>
          </p:nvSpPr>
          <p:spPr>
            <a:xfrm>
              <a:off x="-20385" y="4723483"/>
              <a:ext cx="8095406" cy="5012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9" name="Straight Connector 18"/>
            <p:cNvCxnSpPr/>
            <p:nvPr/>
          </p:nvCxnSpPr>
          <p:spPr>
            <a:xfrm>
              <a:off x="8075021" y="4733009"/>
              <a:ext cx="0" cy="1749849"/>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20" name="Straight Connector 19"/>
            <p:cNvCxnSpPr/>
            <p:nvPr/>
          </p:nvCxnSpPr>
          <p:spPr>
            <a:xfrm>
              <a:off x="-17631" y="4733009"/>
              <a:ext cx="0" cy="175771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grpSp>
      <p:sp>
        <p:nvSpPr>
          <p:cNvPr id="22" name="TextBox 21"/>
          <p:cNvSpPr txBox="1"/>
          <p:nvPr/>
        </p:nvSpPr>
        <p:spPr>
          <a:xfrm>
            <a:off x="172831" y="2937226"/>
            <a:ext cx="2893681" cy="1600438"/>
          </a:xfrm>
          <a:prstGeom prst="rect">
            <a:avLst/>
          </a:prstGeom>
          <a:noFill/>
          <a:ln>
            <a:noFill/>
          </a:ln>
        </p:spPr>
        <p:txBody>
          <a:bodyPr wrap="square" rtlCol="0">
            <a:spAutoFit/>
          </a:bodyPr>
          <a:lstStyle/>
          <a:p>
            <a:r>
              <a:rPr lang="en-AU" sz="1400" dirty="0" smtClean="0">
                <a:solidFill>
                  <a:srgbClr val="FF0000"/>
                </a:solidFill>
              </a:rPr>
              <a:t>Round off 27.97428 to 2 decimals </a:t>
            </a:r>
          </a:p>
          <a:p>
            <a:r>
              <a:rPr lang="en-AU" sz="1400" dirty="0" smtClean="0">
                <a:solidFill>
                  <a:srgbClr val="FF0000"/>
                </a:solidFill>
              </a:rPr>
              <a:t>Places.</a:t>
            </a:r>
          </a:p>
          <a:p>
            <a:endParaRPr lang="en-AU" sz="1400" dirty="0"/>
          </a:p>
          <a:p>
            <a:r>
              <a:rPr lang="en-AU" sz="1400" dirty="0" smtClean="0">
                <a:solidFill>
                  <a:schemeClr val="accent6">
                    <a:lumMod val="75000"/>
                  </a:schemeClr>
                </a:solidFill>
              </a:rPr>
              <a:t>Answer:  27.97</a:t>
            </a:r>
          </a:p>
          <a:p>
            <a:r>
              <a:rPr lang="en-AU" sz="1400" dirty="0" smtClean="0">
                <a:solidFill>
                  <a:schemeClr val="accent6">
                    <a:lumMod val="75000"/>
                  </a:schemeClr>
                </a:solidFill>
              </a:rPr>
              <a:t>Solution:  The leading number 4 is less than 5 so the number became </a:t>
            </a:r>
          </a:p>
          <a:p>
            <a:r>
              <a:rPr lang="en-AU" sz="1400" dirty="0" smtClean="0">
                <a:solidFill>
                  <a:schemeClr val="accent6">
                    <a:lumMod val="75000"/>
                  </a:schemeClr>
                </a:solidFill>
              </a:rPr>
              <a:t>27.97</a:t>
            </a:r>
            <a:endParaRPr lang="en-AU" sz="1400" dirty="0">
              <a:solidFill>
                <a:schemeClr val="accent6">
                  <a:lumMod val="75000"/>
                </a:schemeClr>
              </a:solidFill>
            </a:endParaRPr>
          </a:p>
        </p:txBody>
      </p:sp>
      <p:sp>
        <p:nvSpPr>
          <p:cNvPr id="24" name="TextBox 23"/>
          <p:cNvSpPr txBox="1"/>
          <p:nvPr/>
        </p:nvSpPr>
        <p:spPr>
          <a:xfrm>
            <a:off x="2121235" y="92586"/>
            <a:ext cx="4536504" cy="646331"/>
          </a:xfrm>
          <a:prstGeom prst="rect">
            <a:avLst/>
          </a:prstGeom>
          <a:noFill/>
        </p:spPr>
        <p:txBody>
          <a:bodyPr wrap="square" rtlCol="0">
            <a:spAutoFit/>
          </a:bodyPr>
          <a:lstStyle/>
          <a:p>
            <a:pPr algn="ctr"/>
            <a:r>
              <a:rPr lang="en-AU" dirty="0" smtClean="0">
                <a:solidFill>
                  <a:srgbClr val="92D050"/>
                </a:solidFill>
              </a:rPr>
              <a:t>Chapter 5.2 </a:t>
            </a:r>
          </a:p>
          <a:p>
            <a:pPr algn="ctr"/>
            <a:r>
              <a:rPr lang="en-AU" dirty="0">
                <a:solidFill>
                  <a:srgbClr val="92D050"/>
                </a:solidFill>
              </a:rPr>
              <a:t>Approximation and estimation</a:t>
            </a:r>
          </a:p>
        </p:txBody>
      </p:sp>
      <p:sp>
        <p:nvSpPr>
          <p:cNvPr id="25" name="TextBox 24"/>
          <p:cNvSpPr txBox="1"/>
          <p:nvPr/>
        </p:nvSpPr>
        <p:spPr>
          <a:xfrm>
            <a:off x="1619672" y="955807"/>
            <a:ext cx="3168352" cy="338554"/>
          </a:xfrm>
          <a:prstGeom prst="rect">
            <a:avLst/>
          </a:prstGeom>
          <a:noFill/>
        </p:spPr>
        <p:txBody>
          <a:bodyPr wrap="square" rtlCol="0">
            <a:spAutoFit/>
          </a:bodyPr>
          <a:lstStyle/>
          <a:p>
            <a:endParaRPr lang="en-AU" sz="1600" dirty="0"/>
          </a:p>
        </p:txBody>
      </p:sp>
      <p:sp>
        <p:nvSpPr>
          <p:cNvPr id="26" name="TextBox 25"/>
          <p:cNvSpPr txBox="1"/>
          <p:nvPr/>
        </p:nvSpPr>
        <p:spPr>
          <a:xfrm>
            <a:off x="467544" y="851662"/>
            <a:ext cx="8352928" cy="2123658"/>
          </a:xfrm>
          <a:prstGeom prst="rect">
            <a:avLst/>
          </a:prstGeom>
          <a:noFill/>
        </p:spPr>
        <p:txBody>
          <a:bodyPr wrap="square" rtlCol="0">
            <a:spAutoFit/>
          </a:bodyPr>
          <a:lstStyle/>
          <a:p>
            <a:r>
              <a:rPr lang="en-AU" sz="1400" dirty="0">
                <a:solidFill>
                  <a:srgbClr val="00B0F0"/>
                </a:solidFill>
              </a:rPr>
              <a:t>Approximation and </a:t>
            </a:r>
            <a:r>
              <a:rPr lang="en-AU" sz="1400" dirty="0" smtClean="0">
                <a:solidFill>
                  <a:srgbClr val="00B0F0"/>
                </a:solidFill>
              </a:rPr>
              <a:t>estimation is very important when dealing with decimals. That is because some decimals can never end, like this number 0.3333333333. the 3 could just keep on going in this example. Now this is where approximation </a:t>
            </a:r>
            <a:r>
              <a:rPr lang="en-AU" sz="1400" dirty="0">
                <a:solidFill>
                  <a:srgbClr val="00B0F0"/>
                </a:solidFill>
              </a:rPr>
              <a:t>comes in</a:t>
            </a:r>
            <a:r>
              <a:rPr lang="en-AU" sz="1400" dirty="0" smtClean="0">
                <a:solidFill>
                  <a:srgbClr val="00B0F0"/>
                </a:solidFill>
              </a:rPr>
              <a:t>. </a:t>
            </a:r>
          </a:p>
          <a:p>
            <a:r>
              <a:rPr lang="en-AU" sz="1400" dirty="0" smtClean="0">
                <a:solidFill>
                  <a:srgbClr val="7030A0"/>
                </a:solidFill>
              </a:rPr>
              <a:t>Approximation  can be achieved by rounding up or down. The rule of the thumb is to round up when the leading digit is greater than 5 else round down. </a:t>
            </a:r>
          </a:p>
          <a:p>
            <a:r>
              <a:rPr lang="en-AU" sz="1400" dirty="0" smtClean="0">
                <a:solidFill>
                  <a:srgbClr val="7030A0"/>
                </a:solidFill>
              </a:rPr>
              <a:t>For example – 7.26 is round up to 7.3 because 6 (the leading digit) is greater than 5</a:t>
            </a:r>
            <a:r>
              <a:rPr lang="en-AU" sz="1400" dirty="0" smtClean="0"/>
              <a:t>.</a:t>
            </a:r>
          </a:p>
          <a:p>
            <a:endParaRPr lang="en-AU" sz="1600" dirty="0" smtClean="0"/>
          </a:p>
          <a:p>
            <a:r>
              <a:rPr lang="en-AU" sz="1600" u="sng" dirty="0" smtClean="0">
                <a:solidFill>
                  <a:srgbClr val="ED37D3"/>
                </a:solidFill>
              </a:rPr>
              <a:t>Samples</a:t>
            </a:r>
          </a:p>
          <a:p>
            <a:endParaRPr lang="en-AU" sz="1400" dirty="0"/>
          </a:p>
        </p:txBody>
      </p:sp>
      <p:sp>
        <p:nvSpPr>
          <p:cNvPr id="34" name="TextBox 33"/>
          <p:cNvSpPr txBox="1"/>
          <p:nvPr/>
        </p:nvSpPr>
        <p:spPr>
          <a:xfrm>
            <a:off x="3075947" y="2927700"/>
            <a:ext cx="2585709" cy="1600438"/>
          </a:xfrm>
          <a:prstGeom prst="rect">
            <a:avLst/>
          </a:prstGeom>
          <a:noFill/>
          <a:ln>
            <a:noFill/>
          </a:ln>
        </p:spPr>
        <p:txBody>
          <a:bodyPr wrap="square" rtlCol="0">
            <a:spAutoFit/>
          </a:bodyPr>
          <a:lstStyle/>
          <a:p>
            <a:r>
              <a:rPr lang="en-AU" sz="1400" dirty="0" smtClean="0">
                <a:solidFill>
                  <a:srgbClr val="FF0000"/>
                </a:solidFill>
              </a:rPr>
              <a:t>Round off 9.28867 to 3 decimal places.</a:t>
            </a:r>
          </a:p>
          <a:p>
            <a:endParaRPr lang="en-AU" sz="1400" dirty="0">
              <a:solidFill>
                <a:schemeClr val="accent6">
                  <a:lumMod val="75000"/>
                </a:schemeClr>
              </a:solidFill>
            </a:endParaRPr>
          </a:p>
          <a:p>
            <a:r>
              <a:rPr lang="en-AU" sz="1400" dirty="0" smtClean="0">
                <a:solidFill>
                  <a:schemeClr val="accent6">
                    <a:lumMod val="75000"/>
                  </a:schemeClr>
                </a:solidFill>
              </a:rPr>
              <a:t>Answer:  9.289</a:t>
            </a:r>
          </a:p>
          <a:p>
            <a:r>
              <a:rPr lang="en-AU" sz="1400" dirty="0" smtClean="0">
                <a:solidFill>
                  <a:schemeClr val="accent6">
                    <a:lumMod val="75000"/>
                  </a:schemeClr>
                </a:solidFill>
              </a:rPr>
              <a:t>Solution</a:t>
            </a:r>
            <a:r>
              <a:rPr lang="en-AU" sz="1400" dirty="0">
                <a:solidFill>
                  <a:schemeClr val="accent6">
                    <a:lumMod val="75000"/>
                  </a:schemeClr>
                </a:solidFill>
              </a:rPr>
              <a:t>: The leading number </a:t>
            </a:r>
            <a:r>
              <a:rPr lang="en-AU" sz="1400" dirty="0" smtClean="0">
                <a:solidFill>
                  <a:schemeClr val="accent6">
                    <a:lumMod val="75000"/>
                  </a:schemeClr>
                </a:solidFill>
              </a:rPr>
              <a:t>6 </a:t>
            </a:r>
            <a:r>
              <a:rPr lang="en-AU" sz="1400" dirty="0">
                <a:solidFill>
                  <a:schemeClr val="accent6">
                    <a:lumMod val="75000"/>
                  </a:schemeClr>
                </a:solidFill>
              </a:rPr>
              <a:t>is </a:t>
            </a:r>
            <a:r>
              <a:rPr lang="en-AU" sz="1400" dirty="0" smtClean="0">
                <a:solidFill>
                  <a:schemeClr val="accent6">
                    <a:lumMod val="75000"/>
                  </a:schemeClr>
                </a:solidFill>
              </a:rPr>
              <a:t>more </a:t>
            </a:r>
            <a:r>
              <a:rPr lang="en-AU" sz="1400" dirty="0">
                <a:solidFill>
                  <a:schemeClr val="accent6">
                    <a:lumMod val="75000"/>
                  </a:schemeClr>
                </a:solidFill>
              </a:rPr>
              <a:t>than 5 so the number became </a:t>
            </a:r>
            <a:r>
              <a:rPr lang="en-AU" sz="1400" dirty="0" smtClean="0">
                <a:solidFill>
                  <a:schemeClr val="accent6">
                    <a:lumMod val="75000"/>
                  </a:schemeClr>
                </a:solidFill>
              </a:rPr>
              <a:t>9.289</a:t>
            </a:r>
            <a:endParaRPr lang="en-AU" sz="1400" dirty="0">
              <a:solidFill>
                <a:schemeClr val="accent6">
                  <a:lumMod val="75000"/>
                </a:schemeClr>
              </a:solidFill>
            </a:endParaRPr>
          </a:p>
        </p:txBody>
      </p:sp>
      <p:sp>
        <p:nvSpPr>
          <p:cNvPr id="35" name="TextBox 34"/>
          <p:cNvSpPr txBox="1"/>
          <p:nvPr/>
        </p:nvSpPr>
        <p:spPr>
          <a:xfrm>
            <a:off x="5580112" y="2963527"/>
            <a:ext cx="3030927" cy="1938992"/>
          </a:xfrm>
          <a:prstGeom prst="rect">
            <a:avLst/>
          </a:prstGeom>
          <a:noFill/>
        </p:spPr>
        <p:txBody>
          <a:bodyPr wrap="square" rtlCol="0">
            <a:spAutoFit/>
          </a:bodyPr>
          <a:lstStyle/>
          <a:p>
            <a:r>
              <a:rPr lang="en-AU" dirty="0" smtClean="0">
                <a:solidFill>
                  <a:srgbClr val="FF0000"/>
                </a:solidFill>
              </a:rPr>
              <a:t>What is 6.98×5.38</a:t>
            </a:r>
          </a:p>
          <a:p>
            <a:endParaRPr lang="en-AU" dirty="0" smtClean="0">
              <a:solidFill>
                <a:srgbClr val="FF0000"/>
              </a:solidFill>
            </a:endParaRPr>
          </a:p>
          <a:p>
            <a:r>
              <a:rPr lang="en-AU" sz="1400" dirty="0" smtClean="0">
                <a:solidFill>
                  <a:schemeClr val="accent6">
                    <a:lumMod val="75000"/>
                  </a:schemeClr>
                </a:solidFill>
              </a:rPr>
              <a:t>Answer: 35 </a:t>
            </a:r>
          </a:p>
          <a:p>
            <a:r>
              <a:rPr lang="en-AU" sz="1400" dirty="0" smtClean="0">
                <a:solidFill>
                  <a:schemeClr val="accent6">
                    <a:lumMod val="75000"/>
                  </a:schemeClr>
                </a:solidFill>
              </a:rPr>
              <a:t>Solution: you round off 6.89 to the nearest unit which is 7. Then round</a:t>
            </a:r>
          </a:p>
          <a:p>
            <a:r>
              <a:rPr lang="en-AU" sz="1400" dirty="0" smtClean="0">
                <a:solidFill>
                  <a:schemeClr val="accent6">
                    <a:lumMod val="75000"/>
                  </a:schemeClr>
                </a:solidFill>
              </a:rPr>
              <a:t>off the 5.38 to the nearest unit </a:t>
            </a:r>
          </a:p>
          <a:p>
            <a:r>
              <a:rPr lang="en-AU" sz="1400" dirty="0" smtClean="0">
                <a:solidFill>
                  <a:schemeClr val="accent6">
                    <a:lumMod val="75000"/>
                  </a:schemeClr>
                </a:solidFill>
              </a:rPr>
              <a:t>which is 5.  7×5= 35</a:t>
            </a:r>
          </a:p>
          <a:p>
            <a:endParaRPr lang="en-AU" sz="1400" dirty="0" smtClean="0">
              <a:solidFill>
                <a:srgbClr val="FF0000"/>
              </a:solidFill>
            </a:endParaRPr>
          </a:p>
        </p:txBody>
      </p:sp>
      <p:cxnSp>
        <p:nvCxnSpPr>
          <p:cNvPr id="37" name="Straight Connector 36"/>
          <p:cNvCxnSpPr/>
          <p:nvPr/>
        </p:nvCxnSpPr>
        <p:spPr>
          <a:xfrm>
            <a:off x="182266" y="4687075"/>
            <a:ext cx="8092652" cy="7866"/>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068092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58963" y="186934"/>
            <a:ext cx="3960440" cy="646331"/>
          </a:xfrm>
          <a:prstGeom prst="rect">
            <a:avLst/>
          </a:prstGeom>
          <a:noFill/>
        </p:spPr>
        <p:txBody>
          <a:bodyPr wrap="square" rtlCol="0">
            <a:spAutoFit/>
          </a:bodyPr>
          <a:lstStyle/>
          <a:p>
            <a:pPr algn="ctr"/>
            <a:r>
              <a:rPr lang="en-AU" dirty="0" smtClean="0">
                <a:solidFill>
                  <a:srgbClr val="FFFF00"/>
                </a:solidFill>
              </a:rPr>
              <a:t>Chapter 5.3 </a:t>
            </a:r>
          </a:p>
          <a:p>
            <a:pPr algn="ctr"/>
            <a:r>
              <a:rPr lang="en-AU" dirty="0">
                <a:solidFill>
                  <a:srgbClr val="FFFF00"/>
                </a:solidFill>
              </a:rPr>
              <a:t>Conversion of fractions to decimals</a:t>
            </a:r>
          </a:p>
        </p:txBody>
      </p:sp>
      <p:sp>
        <p:nvSpPr>
          <p:cNvPr id="5" name="TextBox 4"/>
          <p:cNvSpPr txBox="1"/>
          <p:nvPr/>
        </p:nvSpPr>
        <p:spPr>
          <a:xfrm>
            <a:off x="107504" y="908720"/>
            <a:ext cx="8568952" cy="2308324"/>
          </a:xfrm>
          <a:prstGeom prst="rect">
            <a:avLst/>
          </a:prstGeom>
          <a:noFill/>
        </p:spPr>
        <p:txBody>
          <a:bodyPr wrap="square" rtlCol="0">
            <a:spAutoFit/>
          </a:bodyPr>
          <a:lstStyle/>
          <a:p>
            <a:r>
              <a:rPr lang="en-AU" dirty="0" smtClean="0">
                <a:solidFill>
                  <a:srgbClr val="92D050"/>
                </a:solidFill>
              </a:rPr>
              <a:t>Converting fractions to decimal is very easy. All you have to do is divide </a:t>
            </a:r>
            <a:r>
              <a:rPr lang="en-AU" dirty="0">
                <a:solidFill>
                  <a:srgbClr val="92D050"/>
                </a:solidFill>
              </a:rPr>
              <a:t>the numerator by the </a:t>
            </a:r>
            <a:r>
              <a:rPr lang="en-AU" dirty="0" smtClean="0">
                <a:solidFill>
                  <a:srgbClr val="92D050"/>
                </a:solidFill>
              </a:rPr>
              <a:t>denominator.  in a result if a number or a sequence of number repeats itself in a pattern then it is presented by putting a dot or line on the head. For example </a:t>
            </a:r>
            <a:r>
              <a:rPr lang="en-AU" dirty="0">
                <a:solidFill>
                  <a:srgbClr val="92D050"/>
                </a:solidFill>
              </a:rPr>
              <a:t>0</a:t>
            </a:r>
            <a:r>
              <a:rPr lang="en-AU" dirty="0" smtClean="0">
                <a:solidFill>
                  <a:srgbClr val="92D050"/>
                </a:solidFill>
              </a:rPr>
              <a:t>.66666 can be represented as 0.6 and if the number is something like 0.8989898989 then you can represent it as 0.89 </a:t>
            </a:r>
          </a:p>
          <a:p>
            <a:endParaRPr lang="en-AU" dirty="0">
              <a:solidFill>
                <a:srgbClr val="92D050"/>
              </a:solidFill>
            </a:endParaRPr>
          </a:p>
          <a:p>
            <a:r>
              <a:rPr lang="en-AU" dirty="0" smtClean="0">
                <a:solidFill>
                  <a:srgbClr val="00B0F0"/>
                </a:solidFill>
              </a:rPr>
              <a:t>Samples</a:t>
            </a:r>
          </a:p>
          <a:p>
            <a:endParaRPr lang="en-AU" dirty="0">
              <a:solidFill>
                <a:srgbClr val="00B0F0"/>
              </a:solidFill>
            </a:endParaRPr>
          </a:p>
        </p:txBody>
      </p:sp>
      <p:sp>
        <p:nvSpPr>
          <p:cNvPr id="7" name="TextBox 6"/>
          <p:cNvSpPr txBox="1"/>
          <p:nvPr/>
        </p:nvSpPr>
        <p:spPr>
          <a:xfrm>
            <a:off x="1964235" y="1556792"/>
            <a:ext cx="231501" cy="369332"/>
          </a:xfrm>
          <a:prstGeom prst="rect">
            <a:avLst/>
          </a:prstGeom>
          <a:noFill/>
        </p:spPr>
        <p:txBody>
          <a:bodyPr wrap="square" rtlCol="0">
            <a:spAutoFit/>
          </a:bodyPr>
          <a:lstStyle/>
          <a:p>
            <a:r>
              <a:rPr lang="en-AU" dirty="0" smtClean="0">
                <a:solidFill>
                  <a:srgbClr val="92D050"/>
                </a:solidFill>
              </a:rPr>
              <a:t>.</a:t>
            </a:r>
            <a:endParaRPr lang="en-AU" dirty="0">
              <a:solidFill>
                <a:srgbClr val="92D050"/>
              </a:solidFill>
            </a:endParaRPr>
          </a:p>
        </p:txBody>
      </p:sp>
      <p:cxnSp>
        <p:nvCxnSpPr>
          <p:cNvPr id="9" name="Straight Connector 8"/>
          <p:cNvCxnSpPr/>
          <p:nvPr/>
        </p:nvCxnSpPr>
        <p:spPr>
          <a:xfrm>
            <a:off x="1690836" y="2060848"/>
            <a:ext cx="272555" cy="0"/>
          </a:xfrm>
          <a:prstGeom prst="line">
            <a:avLst/>
          </a:prstGeom>
        </p:spPr>
        <p:style>
          <a:lnRef idx="1">
            <a:schemeClr val="accent3"/>
          </a:lnRef>
          <a:fillRef idx="0">
            <a:schemeClr val="accent3"/>
          </a:fillRef>
          <a:effectRef idx="0">
            <a:schemeClr val="accent3"/>
          </a:effectRef>
          <a:fontRef idx="minor">
            <a:schemeClr val="tx1"/>
          </a:fontRef>
        </p:style>
      </p:cxnSp>
      <p:grpSp>
        <p:nvGrpSpPr>
          <p:cNvPr id="11" name="Group 10"/>
          <p:cNvGrpSpPr/>
          <p:nvPr/>
        </p:nvGrpSpPr>
        <p:grpSpPr>
          <a:xfrm>
            <a:off x="216714" y="3367635"/>
            <a:ext cx="8109713" cy="2045285"/>
            <a:chOff x="-31126" y="4723482"/>
            <a:chExt cx="8109713" cy="2086117"/>
          </a:xfrm>
        </p:grpSpPr>
        <p:cxnSp>
          <p:nvCxnSpPr>
            <p:cNvPr id="12" name="Straight Connector 11"/>
            <p:cNvCxnSpPr/>
            <p:nvPr/>
          </p:nvCxnSpPr>
          <p:spPr>
            <a:xfrm>
              <a:off x="2876050" y="4725144"/>
              <a:ext cx="0" cy="197051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5436096" y="4725144"/>
              <a:ext cx="0" cy="197051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14" name="Rectangle 13"/>
            <p:cNvSpPr/>
            <p:nvPr/>
          </p:nvSpPr>
          <p:spPr>
            <a:xfrm>
              <a:off x="-20385" y="4723482"/>
              <a:ext cx="8095406" cy="5654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5" name="Straight Connector 14"/>
            <p:cNvCxnSpPr/>
            <p:nvPr/>
          </p:nvCxnSpPr>
          <p:spPr>
            <a:xfrm>
              <a:off x="8078587" y="5059750"/>
              <a:ext cx="0" cy="1749849"/>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flipH="1">
              <a:off x="-31126" y="4733009"/>
              <a:ext cx="13495" cy="1992519"/>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grpSp>
      <mc:AlternateContent xmlns:mc="http://schemas.openxmlformats.org/markup-compatibility/2006">
        <mc:Choice xmlns:a14="http://schemas.microsoft.com/office/drawing/2010/main" Requires="a14">
          <p:sp>
            <p:nvSpPr>
              <p:cNvPr id="10" name="TextBox 9"/>
              <p:cNvSpPr txBox="1"/>
              <p:nvPr/>
            </p:nvSpPr>
            <p:spPr>
              <a:xfrm>
                <a:off x="227455" y="3386874"/>
                <a:ext cx="2715448" cy="1316771"/>
              </a:xfrm>
              <a:prstGeom prst="rect">
                <a:avLst/>
              </a:prstGeom>
              <a:noFill/>
              <a:ln>
                <a:noFill/>
              </a:ln>
            </p:spPr>
            <p:txBody>
              <a:bodyPr wrap="square" rtlCol="0">
                <a:spAutoFit/>
              </a:bodyPr>
              <a:lstStyle/>
              <a:p>
                <a:r>
                  <a:rPr lang="en-AU" dirty="0" smtClean="0">
                    <a:solidFill>
                      <a:srgbClr val="7030A0"/>
                    </a:solidFill>
                  </a:rPr>
                  <a:t>Convert </a:t>
                </a:r>
                <a14:m>
                  <m:oMath xmlns:m="http://schemas.openxmlformats.org/officeDocument/2006/math">
                    <m:f>
                      <m:fPr>
                        <m:ctrlPr>
                          <a:rPr lang="en-AU" i="1" smtClean="0">
                            <a:solidFill>
                              <a:srgbClr val="7030A0"/>
                            </a:solidFill>
                            <a:latin typeface="Cambria Math"/>
                          </a:rPr>
                        </m:ctrlPr>
                      </m:fPr>
                      <m:num>
                        <m:r>
                          <a:rPr lang="en-AU" b="0" i="1" smtClean="0">
                            <a:solidFill>
                              <a:srgbClr val="7030A0"/>
                            </a:solidFill>
                            <a:latin typeface="Cambria Math"/>
                          </a:rPr>
                          <m:t>3</m:t>
                        </m:r>
                      </m:num>
                      <m:den>
                        <m:r>
                          <a:rPr lang="en-AU" b="0" i="1" smtClean="0">
                            <a:solidFill>
                              <a:srgbClr val="7030A0"/>
                            </a:solidFill>
                            <a:latin typeface="Cambria Math"/>
                          </a:rPr>
                          <m:t>5</m:t>
                        </m:r>
                      </m:den>
                    </m:f>
                  </m:oMath>
                </a14:m>
                <a:r>
                  <a:rPr lang="en-AU" dirty="0" smtClean="0">
                    <a:solidFill>
                      <a:srgbClr val="7030A0"/>
                    </a:solidFill>
                  </a:rPr>
                  <a:t> in a decimal</a:t>
                </a:r>
              </a:p>
              <a:p>
                <a:endParaRPr lang="en-AU" dirty="0" smtClean="0">
                  <a:solidFill>
                    <a:srgbClr val="ED37D3"/>
                  </a:solidFill>
                </a:endParaRPr>
              </a:p>
              <a:p>
                <a:r>
                  <a:rPr lang="en-AU" dirty="0" smtClean="0">
                    <a:solidFill>
                      <a:srgbClr val="ED37D3"/>
                    </a:solidFill>
                  </a:rPr>
                  <a:t>Answer: 0.6</a:t>
                </a:r>
              </a:p>
              <a:p>
                <a:r>
                  <a:rPr lang="en-AU" dirty="0" smtClean="0">
                    <a:solidFill>
                      <a:srgbClr val="ED37D3"/>
                    </a:solidFill>
                  </a:rPr>
                  <a:t>Solution:  3</a:t>
                </a:r>
                <a14:m>
                  <m:oMath xmlns:m="http://schemas.openxmlformats.org/officeDocument/2006/math">
                    <m:r>
                      <a:rPr lang="en-AU" i="1" smtClean="0">
                        <a:solidFill>
                          <a:srgbClr val="ED37D3"/>
                        </a:solidFill>
                        <a:latin typeface="Cambria Math"/>
                        <a:ea typeface="Cambria Math"/>
                      </a:rPr>
                      <m:t>÷</m:t>
                    </m:r>
                    <m:r>
                      <a:rPr lang="en-AU" b="0" i="1" smtClean="0">
                        <a:solidFill>
                          <a:srgbClr val="ED37D3"/>
                        </a:solidFill>
                        <a:latin typeface="Cambria Math"/>
                        <a:ea typeface="Cambria Math"/>
                      </a:rPr>
                      <m:t>5=0.6</m:t>
                    </m:r>
                  </m:oMath>
                </a14:m>
                <a:endParaRPr lang="en-AU" dirty="0">
                  <a:solidFill>
                    <a:srgbClr val="ED37D3"/>
                  </a:solidFill>
                </a:endParaRPr>
              </a:p>
            </p:txBody>
          </p:sp>
        </mc:Choice>
        <mc:Fallback>
          <p:sp>
            <p:nvSpPr>
              <p:cNvPr id="10" name="TextBox 9"/>
              <p:cNvSpPr txBox="1">
                <a:spLocks noRot="1" noChangeAspect="1" noMove="1" noResize="1" noEditPoints="1" noAdjustHandles="1" noChangeArrowheads="1" noChangeShapeType="1" noTextEdit="1"/>
              </p:cNvSpPr>
              <p:nvPr/>
            </p:nvSpPr>
            <p:spPr>
              <a:xfrm>
                <a:off x="227455" y="3386874"/>
                <a:ext cx="2715448" cy="1316771"/>
              </a:xfrm>
              <a:prstGeom prst="rect">
                <a:avLst/>
              </a:prstGeom>
              <a:blipFill rotWithShape="1">
                <a:blip r:embed="rId2"/>
                <a:stretch>
                  <a:fillRect l="-1794" b="-6481"/>
                </a:stretch>
              </a:blipFill>
              <a:ln>
                <a:noFill/>
              </a:ln>
            </p:spPr>
            <p:txBody>
              <a:bodyPr/>
              <a:lstStyle/>
              <a:p>
                <a:r>
                  <a:rPr lang="en-AU">
                    <a:noFill/>
                  </a:rPr>
                  <a:t> </a:t>
                </a:r>
              </a:p>
            </p:txBody>
          </p:sp>
        </mc:Fallback>
      </mc:AlternateContent>
      <mc:AlternateContent xmlns:mc="http://schemas.openxmlformats.org/markup-compatibility/2006">
        <mc:Choice xmlns:a14="http://schemas.microsoft.com/office/drawing/2010/main" Requires="a14">
          <p:sp>
            <p:nvSpPr>
              <p:cNvPr id="17" name="TextBox 16"/>
              <p:cNvSpPr txBox="1"/>
              <p:nvPr/>
            </p:nvSpPr>
            <p:spPr>
              <a:xfrm>
                <a:off x="3160105" y="3386874"/>
                <a:ext cx="2463749" cy="2100960"/>
              </a:xfrm>
              <a:prstGeom prst="rect">
                <a:avLst/>
              </a:prstGeom>
              <a:noFill/>
            </p:spPr>
            <p:txBody>
              <a:bodyPr wrap="square" rtlCol="0">
                <a:spAutoFit/>
              </a:bodyPr>
              <a:lstStyle/>
              <a:p>
                <a:r>
                  <a:rPr lang="en-AU" dirty="0" smtClean="0">
                    <a:solidFill>
                      <a:srgbClr val="7030A0"/>
                    </a:solidFill>
                  </a:rPr>
                  <a:t>Convert  5</a:t>
                </a:r>
                <a14:m>
                  <m:oMath xmlns:m="http://schemas.openxmlformats.org/officeDocument/2006/math">
                    <m:f>
                      <m:fPr>
                        <m:ctrlPr>
                          <a:rPr lang="en-AU" i="1" smtClean="0">
                            <a:solidFill>
                              <a:srgbClr val="7030A0"/>
                            </a:solidFill>
                            <a:latin typeface="Cambria Math"/>
                          </a:rPr>
                        </m:ctrlPr>
                      </m:fPr>
                      <m:num>
                        <m:r>
                          <a:rPr lang="en-AU" b="0" i="1" smtClean="0">
                            <a:solidFill>
                              <a:srgbClr val="7030A0"/>
                            </a:solidFill>
                            <a:latin typeface="Cambria Math"/>
                          </a:rPr>
                          <m:t>1</m:t>
                        </m:r>
                      </m:num>
                      <m:den>
                        <m:r>
                          <a:rPr lang="en-AU" b="0" i="1" smtClean="0">
                            <a:solidFill>
                              <a:srgbClr val="7030A0"/>
                            </a:solidFill>
                            <a:latin typeface="Cambria Math"/>
                          </a:rPr>
                          <m:t>3</m:t>
                        </m:r>
                      </m:den>
                    </m:f>
                  </m:oMath>
                </a14:m>
                <a:r>
                  <a:rPr lang="en-AU" dirty="0" smtClean="0">
                    <a:solidFill>
                      <a:srgbClr val="7030A0"/>
                    </a:solidFill>
                  </a:rPr>
                  <a:t> </a:t>
                </a:r>
                <a:r>
                  <a:rPr lang="en-AU" dirty="0">
                    <a:solidFill>
                      <a:srgbClr val="7030A0"/>
                    </a:solidFill>
                  </a:rPr>
                  <a:t>in a </a:t>
                </a:r>
                <a:r>
                  <a:rPr lang="en-AU" dirty="0" smtClean="0">
                    <a:solidFill>
                      <a:srgbClr val="7030A0"/>
                    </a:solidFill>
                  </a:rPr>
                  <a:t>decimal</a:t>
                </a:r>
              </a:p>
              <a:p>
                <a:endParaRPr lang="en-AU" dirty="0"/>
              </a:p>
              <a:p>
                <a:r>
                  <a:rPr lang="en-AU" dirty="0" smtClean="0">
                    <a:solidFill>
                      <a:srgbClr val="ED37D3"/>
                    </a:solidFill>
                  </a:rPr>
                  <a:t>Answer: 5.3</a:t>
                </a:r>
              </a:p>
              <a:p>
                <a:r>
                  <a:rPr lang="en-AU" dirty="0" smtClean="0">
                    <a:solidFill>
                      <a:srgbClr val="ED37D3"/>
                    </a:solidFill>
                  </a:rPr>
                  <a:t>Solution</a:t>
                </a:r>
                <a:r>
                  <a:rPr lang="en-AU" dirty="0">
                    <a:solidFill>
                      <a:srgbClr val="ED37D3"/>
                    </a:solidFill>
                  </a:rPr>
                  <a:t>: </a:t>
                </a:r>
                <a:r>
                  <a:rPr lang="en-AU" dirty="0" smtClean="0">
                    <a:solidFill>
                      <a:srgbClr val="ED37D3"/>
                    </a:solidFill>
                  </a:rPr>
                  <a:t>5</a:t>
                </a:r>
                <a14:m>
                  <m:oMath xmlns:m="http://schemas.openxmlformats.org/officeDocument/2006/math">
                    <m:f>
                      <m:fPr>
                        <m:ctrlPr>
                          <a:rPr lang="en-AU" b="0" i="1" smtClean="0">
                            <a:solidFill>
                              <a:srgbClr val="ED37D3"/>
                            </a:solidFill>
                            <a:latin typeface="Cambria Math"/>
                          </a:rPr>
                        </m:ctrlPr>
                      </m:fPr>
                      <m:num>
                        <m:r>
                          <a:rPr lang="en-AU" b="0" i="1" smtClean="0">
                            <a:solidFill>
                              <a:srgbClr val="ED37D3"/>
                            </a:solidFill>
                            <a:latin typeface="Cambria Math"/>
                          </a:rPr>
                          <m:t>1</m:t>
                        </m:r>
                      </m:num>
                      <m:den>
                        <m:r>
                          <a:rPr lang="en-AU" b="0" i="1" smtClean="0">
                            <a:solidFill>
                              <a:srgbClr val="ED37D3"/>
                            </a:solidFill>
                            <a:latin typeface="Cambria Math"/>
                          </a:rPr>
                          <m:t>3</m:t>
                        </m:r>
                      </m:den>
                    </m:f>
                  </m:oMath>
                </a14:m>
                <a:r>
                  <a:rPr lang="en-AU" b="0" dirty="0" smtClean="0">
                    <a:solidFill>
                      <a:srgbClr val="ED37D3"/>
                    </a:solidFill>
                  </a:rPr>
                  <a:t> is actually 5 + </a:t>
                </a:r>
                <a14:m>
                  <m:oMath xmlns:m="http://schemas.openxmlformats.org/officeDocument/2006/math">
                    <m:f>
                      <m:fPr>
                        <m:ctrlPr>
                          <a:rPr lang="en-AU" b="0" i="1" smtClean="0">
                            <a:solidFill>
                              <a:srgbClr val="ED37D3"/>
                            </a:solidFill>
                            <a:latin typeface="Cambria Math"/>
                          </a:rPr>
                        </m:ctrlPr>
                      </m:fPr>
                      <m:num>
                        <m:r>
                          <a:rPr lang="en-AU" b="0" i="1" smtClean="0">
                            <a:solidFill>
                              <a:srgbClr val="ED37D3"/>
                            </a:solidFill>
                            <a:latin typeface="Cambria Math"/>
                          </a:rPr>
                          <m:t>1</m:t>
                        </m:r>
                      </m:num>
                      <m:den>
                        <m:r>
                          <a:rPr lang="en-AU" b="0" i="1" smtClean="0">
                            <a:solidFill>
                              <a:srgbClr val="ED37D3"/>
                            </a:solidFill>
                            <a:latin typeface="Cambria Math"/>
                          </a:rPr>
                          <m:t>3</m:t>
                        </m:r>
                      </m:den>
                    </m:f>
                  </m:oMath>
                </a14:m>
                <a:r>
                  <a:rPr lang="en-AU" b="0" dirty="0" smtClean="0">
                    <a:solidFill>
                      <a:srgbClr val="ED37D3"/>
                    </a:solidFill>
                  </a:rPr>
                  <a:t> = 5 + 0.3 = 5.3</a:t>
                </a:r>
              </a:p>
              <a:p>
                <a:endParaRPr lang="en-AU" b="0" dirty="0" smtClean="0">
                  <a:solidFill>
                    <a:srgbClr val="ED37D3"/>
                  </a:solidFill>
                </a:endParaRPr>
              </a:p>
            </p:txBody>
          </p:sp>
        </mc:Choice>
        <mc:Fallback>
          <p:sp>
            <p:nvSpPr>
              <p:cNvPr id="17" name="TextBox 16"/>
              <p:cNvSpPr txBox="1">
                <a:spLocks noRot="1" noChangeAspect="1" noMove="1" noResize="1" noEditPoints="1" noAdjustHandles="1" noChangeArrowheads="1" noChangeShapeType="1" noTextEdit="1"/>
              </p:cNvSpPr>
              <p:nvPr/>
            </p:nvSpPr>
            <p:spPr>
              <a:xfrm>
                <a:off x="3160105" y="3386874"/>
                <a:ext cx="2463749" cy="2100960"/>
              </a:xfrm>
              <a:prstGeom prst="rect">
                <a:avLst/>
              </a:prstGeom>
              <a:blipFill rotWithShape="1">
                <a:blip r:embed="rId3"/>
                <a:stretch>
                  <a:fillRect l="-1975" r="-2222"/>
                </a:stretch>
              </a:blipFill>
            </p:spPr>
            <p:txBody>
              <a:bodyPr/>
              <a:lstStyle/>
              <a:p>
                <a:r>
                  <a:rPr lang="en-AU">
                    <a:noFill/>
                  </a:rPr>
                  <a:t> </a:t>
                </a:r>
              </a:p>
            </p:txBody>
          </p:sp>
        </mc:Fallback>
      </mc:AlternateContent>
      <mc:AlternateContent xmlns:mc="http://schemas.openxmlformats.org/markup-compatibility/2006">
        <mc:Choice xmlns:a14="http://schemas.microsoft.com/office/drawing/2010/main" Requires="a14">
          <p:sp>
            <p:nvSpPr>
              <p:cNvPr id="18" name="TextBox 17"/>
              <p:cNvSpPr txBox="1"/>
              <p:nvPr/>
            </p:nvSpPr>
            <p:spPr>
              <a:xfrm>
                <a:off x="5731321" y="3450616"/>
                <a:ext cx="2578045" cy="1314912"/>
              </a:xfrm>
              <a:prstGeom prst="rect">
                <a:avLst/>
              </a:prstGeom>
              <a:noFill/>
            </p:spPr>
            <p:txBody>
              <a:bodyPr wrap="square" rtlCol="0">
                <a:spAutoFit/>
              </a:bodyPr>
              <a:lstStyle/>
              <a:p>
                <a:r>
                  <a:rPr lang="en-AU" dirty="0" smtClean="0">
                    <a:solidFill>
                      <a:srgbClr val="7030A0"/>
                    </a:solidFill>
                  </a:rPr>
                  <a:t>Convert </a:t>
                </a:r>
                <a14:m>
                  <m:oMath xmlns:m="http://schemas.openxmlformats.org/officeDocument/2006/math">
                    <m:f>
                      <m:fPr>
                        <m:ctrlPr>
                          <a:rPr lang="en-AU" i="1" smtClean="0">
                            <a:solidFill>
                              <a:srgbClr val="7030A0"/>
                            </a:solidFill>
                            <a:latin typeface="Cambria Math"/>
                          </a:rPr>
                        </m:ctrlPr>
                      </m:fPr>
                      <m:num>
                        <m:r>
                          <a:rPr lang="en-AU" b="0" i="1" smtClean="0">
                            <a:solidFill>
                              <a:srgbClr val="7030A0"/>
                            </a:solidFill>
                            <a:latin typeface="Cambria Math"/>
                          </a:rPr>
                          <m:t>7</m:t>
                        </m:r>
                      </m:num>
                      <m:den>
                        <m:r>
                          <a:rPr lang="en-AU" b="0" i="1" smtClean="0">
                            <a:solidFill>
                              <a:srgbClr val="7030A0"/>
                            </a:solidFill>
                            <a:latin typeface="Cambria Math"/>
                          </a:rPr>
                          <m:t>9</m:t>
                        </m:r>
                      </m:den>
                    </m:f>
                  </m:oMath>
                </a14:m>
                <a:r>
                  <a:rPr lang="en-AU" dirty="0" smtClean="0">
                    <a:solidFill>
                      <a:srgbClr val="7030A0"/>
                    </a:solidFill>
                  </a:rPr>
                  <a:t> </a:t>
                </a:r>
                <a:r>
                  <a:rPr lang="en-AU" dirty="0">
                    <a:solidFill>
                      <a:srgbClr val="7030A0"/>
                    </a:solidFill>
                  </a:rPr>
                  <a:t>in a </a:t>
                </a:r>
                <a:r>
                  <a:rPr lang="en-AU" dirty="0" smtClean="0">
                    <a:solidFill>
                      <a:srgbClr val="7030A0"/>
                    </a:solidFill>
                  </a:rPr>
                  <a:t>decimal</a:t>
                </a:r>
              </a:p>
              <a:p>
                <a:endParaRPr lang="en-AU" dirty="0">
                  <a:solidFill>
                    <a:srgbClr val="7030A0"/>
                  </a:solidFill>
                </a:endParaRPr>
              </a:p>
              <a:p>
                <a:r>
                  <a:rPr lang="en-AU" dirty="0" smtClean="0">
                    <a:solidFill>
                      <a:srgbClr val="ED37D3"/>
                    </a:solidFill>
                  </a:rPr>
                  <a:t>Answer: 0.7</a:t>
                </a:r>
              </a:p>
              <a:p>
                <a:r>
                  <a:rPr lang="en-AU" dirty="0" smtClean="0">
                    <a:solidFill>
                      <a:srgbClr val="ED37D3"/>
                    </a:solidFill>
                  </a:rPr>
                  <a:t>Solution: 7</a:t>
                </a:r>
                <a14:m>
                  <m:oMath xmlns:m="http://schemas.openxmlformats.org/officeDocument/2006/math">
                    <m:r>
                      <a:rPr lang="en-AU" i="1" smtClean="0">
                        <a:solidFill>
                          <a:srgbClr val="ED37D3"/>
                        </a:solidFill>
                        <a:latin typeface="Cambria Math"/>
                        <a:ea typeface="Cambria Math"/>
                      </a:rPr>
                      <m:t>÷</m:t>
                    </m:r>
                    <m:r>
                      <a:rPr lang="en-AU" b="0" i="1" smtClean="0">
                        <a:solidFill>
                          <a:srgbClr val="ED37D3"/>
                        </a:solidFill>
                        <a:latin typeface="Cambria Math"/>
                        <a:ea typeface="Cambria Math"/>
                      </a:rPr>
                      <m:t>9=0.7</m:t>
                    </m:r>
                  </m:oMath>
                </a14:m>
                <a:endParaRPr lang="en-AU" dirty="0" smtClean="0">
                  <a:solidFill>
                    <a:srgbClr val="ED37D3"/>
                  </a:solidFill>
                </a:endParaRPr>
              </a:p>
            </p:txBody>
          </p:sp>
        </mc:Choice>
        <mc:Fallback>
          <p:sp>
            <p:nvSpPr>
              <p:cNvPr id="18" name="TextBox 17"/>
              <p:cNvSpPr txBox="1">
                <a:spLocks noRot="1" noChangeAspect="1" noMove="1" noResize="1" noEditPoints="1" noAdjustHandles="1" noChangeArrowheads="1" noChangeShapeType="1" noTextEdit="1"/>
              </p:cNvSpPr>
              <p:nvPr/>
            </p:nvSpPr>
            <p:spPr>
              <a:xfrm>
                <a:off x="5731321" y="3450616"/>
                <a:ext cx="2578045" cy="1314912"/>
              </a:xfrm>
              <a:prstGeom prst="rect">
                <a:avLst/>
              </a:prstGeom>
              <a:blipFill rotWithShape="1">
                <a:blip r:embed="rId4"/>
                <a:stretch>
                  <a:fillRect l="-1891" b="-6481"/>
                </a:stretch>
              </a:blipFill>
            </p:spPr>
            <p:txBody>
              <a:bodyPr/>
              <a:lstStyle/>
              <a:p>
                <a:r>
                  <a:rPr lang="en-AU">
                    <a:noFill/>
                  </a:rPr>
                  <a:t> </a:t>
                </a:r>
              </a:p>
            </p:txBody>
          </p:sp>
        </mc:Fallback>
      </mc:AlternateContent>
      <p:cxnSp>
        <p:nvCxnSpPr>
          <p:cNvPr id="21" name="Straight Connector 20"/>
          <p:cNvCxnSpPr/>
          <p:nvPr/>
        </p:nvCxnSpPr>
        <p:spPr>
          <a:xfrm>
            <a:off x="216714" y="5303770"/>
            <a:ext cx="8092652" cy="26725"/>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5483007"/>
            <a:ext cx="564832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513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95836" y="56406"/>
            <a:ext cx="3168352" cy="369332"/>
          </a:xfrm>
          <a:prstGeom prst="rect">
            <a:avLst/>
          </a:prstGeom>
          <a:noFill/>
        </p:spPr>
        <p:txBody>
          <a:bodyPr wrap="square" rtlCol="0">
            <a:spAutoFit/>
          </a:bodyPr>
          <a:lstStyle/>
          <a:p>
            <a:pPr algn="ctr"/>
            <a:r>
              <a:rPr lang="en-AU" dirty="0" smtClean="0">
                <a:solidFill>
                  <a:srgbClr val="FF0000"/>
                </a:solidFill>
              </a:rPr>
              <a:t>Chapter 5.4</a:t>
            </a:r>
            <a:endParaRPr lang="en-AU" dirty="0">
              <a:solidFill>
                <a:srgbClr val="FF0000"/>
              </a:solidFill>
            </a:endParaRPr>
          </a:p>
        </p:txBody>
      </p:sp>
      <p:sp>
        <p:nvSpPr>
          <p:cNvPr id="5" name="TextBox 4"/>
          <p:cNvSpPr txBox="1"/>
          <p:nvPr/>
        </p:nvSpPr>
        <p:spPr>
          <a:xfrm>
            <a:off x="323528" y="425738"/>
            <a:ext cx="8712968" cy="2308324"/>
          </a:xfrm>
          <a:prstGeom prst="rect">
            <a:avLst/>
          </a:prstGeom>
          <a:noFill/>
        </p:spPr>
        <p:txBody>
          <a:bodyPr wrap="square" rtlCol="0">
            <a:spAutoFit/>
          </a:bodyPr>
          <a:lstStyle/>
          <a:p>
            <a:pPr algn="ctr"/>
            <a:r>
              <a:rPr lang="en-AU" dirty="0">
                <a:solidFill>
                  <a:srgbClr val="FF0000"/>
                </a:solidFill>
              </a:rPr>
              <a:t>Addition and subtraction of </a:t>
            </a:r>
            <a:r>
              <a:rPr lang="en-AU" dirty="0" smtClean="0">
                <a:solidFill>
                  <a:srgbClr val="FF0000"/>
                </a:solidFill>
              </a:rPr>
              <a:t>decimals</a:t>
            </a:r>
          </a:p>
          <a:p>
            <a:endParaRPr lang="en-AU" dirty="0" smtClean="0">
              <a:solidFill>
                <a:srgbClr val="FF0000"/>
              </a:solidFill>
            </a:endParaRPr>
          </a:p>
          <a:p>
            <a:r>
              <a:rPr lang="en-AU" dirty="0" smtClean="0">
                <a:solidFill>
                  <a:schemeClr val="accent6">
                    <a:lumMod val="75000"/>
                  </a:schemeClr>
                </a:solidFill>
              </a:rPr>
              <a:t>Adding decimals and subtracting decimals is basically  the same as adding and subtracting whole numbers.</a:t>
            </a:r>
          </a:p>
          <a:p>
            <a:endParaRPr lang="en-AU" dirty="0">
              <a:solidFill>
                <a:srgbClr val="FF0000"/>
              </a:solidFill>
            </a:endParaRPr>
          </a:p>
          <a:p>
            <a:r>
              <a:rPr lang="en-AU" dirty="0" smtClean="0">
                <a:solidFill>
                  <a:srgbClr val="FFFF00"/>
                </a:solidFill>
              </a:rPr>
              <a:t>Samples</a:t>
            </a:r>
          </a:p>
          <a:p>
            <a:r>
              <a:rPr lang="en-AU" dirty="0" smtClean="0">
                <a:solidFill>
                  <a:srgbClr val="FFFF00"/>
                </a:solidFill>
              </a:rPr>
              <a:t>  </a:t>
            </a:r>
            <a:endParaRPr lang="en-AU" dirty="0">
              <a:solidFill>
                <a:srgbClr val="FFFF00"/>
              </a:solidFill>
            </a:endParaRPr>
          </a:p>
          <a:p>
            <a:endParaRPr lang="en-AU" dirty="0">
              <a:solidFill>
                <a:srgbClr val="FF0000"/>
              </a:solidFill>
            </a:endParaRPr>
          </a:p>
        </p:txBody>
      </p:sp>
      <p:grpSp>
        <p:nvGrpSpPr>
          <p:cNvPr id="6" name="Group 5"/>
          <p:cNvGrpSpPr/>
          <p:nvPr/>
        </p:nvGrpSpPr>
        <p:grpSpPr>
          <a:xfrm>
            <a:off x="256857" y="2503868"/>
            <a:ext cx="8437830" cy="1446030"/>
            <a:chOff x="-17630" y="4725144"/>
            <a:chExt cx="8437830" cy="1474898"/>
          </a:xfrm>
        </p:grpSpPr>
        <p:cxnSp>
          <p:nvCxnSpPr>
            <p:cNvPr id="7" name="Straight Connector 6"/>
            <p:cNvCxnSpPr/>
            <p:nvPr/>
          </p:nvCxnSpPr>
          <p:spPr>
            <a:xfrm>
              <a:off x="2876050" y="4725144"/>
              <a:ext cx="0" cy="1474898"/>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5436096" y="4725144"/>
              <a:ext cx="0" cy="1474898"/>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9" name="Rectangle 8"/>
            <p:cNvSpPr/>
            <p:nvPr/>
          </p:nvSpPr>
          <p:spPr>
            <a:xfrm>
              <a:off x="-16820" y="4733009"/>
              <a:ext cx="8437019" cy="4216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0" name="Straight Connector 9"/>
            <p:cNvCxnSpPr/>
            <p:nvPr/>
          </p:nvCxnSpPr>
          <p:spPr>
            <a:xfrm flipH="1">
              <a:off x="8420199" y="4959932"/>
              <a:ext cx="1" cy="1240109"/>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17630" y="4733009"/>
              <a:ext cx="810" cy="1467033"/>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grpSp>
      <p:sp>
        <p:nvSpPr>
          <p:cNvPr id="12" name="TextBox 11"/>
          <p:cNvSpPr txBox="1"/>
          <p:nvPr/>
        </p:nvSpPr>
        <p:spPr>
          <a:xfrm>
            <a:off x="323528" y="2564903"/>
            <a:ext cx="2827009" cy="1169551"/>
          </a:xfrm>
          <a:prstGeom prst="rect">
            <a:avLst/>
          </a:prstGeom>
          <a:noFill/>
        </p:spPr>
        <p:txBody>
          <a:bodyPr wrap="square" rtlCol="0">
            <a:spAutoFit/>
          </a:bodyPr>
          <a:lstStyle/>
          <a:p>
            <a:r>
              <a:rPr lang="en-AU" sz="1400" dirty="0" smtClean="0">
                <a:solidFill>
                  <a:srgbClr val="92D050"/>
                </a:solidFill>
              </a:rPr>
              <a:t>What is the sum of 78.388,47.59</a:t>
            </a:r>
          </a:p>
          <a:p>
            <a:endParaRPr lang="en-AU" sz="1400" dirty="0"/>
          </a:p>
          <a:p>
            <a:r>
              <a:rPr lang="en-AU" sz="1400" dirty="0" smtClean="0">
                <a:solidFill>
                  <a:srgbClr val="00B0F0"/>
                </a:solidFill>
              </a:rPr>
              <a:t>Answer: 125.987</a:t>
            </a:r>
          </a:p>
          <a:p>
            <a:r>
              <a:rPr lang="en-AU" sz="1400" dirty="0" smtClean="0">
                <a:solidFill>
                  <a:srgbClr val="00B0F0"/>
                </a:solidFill>
              </a:rPr>
              <a:t>Solution</a:t>
            </a:r>
            <a:r>
              <a:rPr lang="en-AU" sz="1400" dirty="0">
                <a:solidFill>
                  <a:srgbClr val="00B0F0"/>
                </a:solidFill>
              </a:rPr>
              <a:t>: </a:t>
            </a:r>
            <a:r>
              <a:rPr lang="en-AU" sz="1400" dirty="0" smtClean="0">
                <a:solidFill>
                  <a:srgbClr val="00B0F0"/>
                </a:solidFill>
              </a:rPr>
              <a:t>78.388+47.59=125.987</a:t>
            </a:r>
            <a:endParaRPr lang="en-AU" sz="1400" dirty="0">
              <a:solidFill>
                <a:srgbClr val="00B0F0"/>
              </a:solidFill>
            </a:endParaRPr>
          </a:p>
          <a:p>
            <a:endParaRPr lang="en-AU" sz="1400" dirty="0"/>
          </a:p>
        </p:txBody>
      </p:sp>
      <p:sp>
        <p:nvSpPr>
          <p:cNvPr id="13" name="TextBox 12"/>
          <p:cNvSpPr txBox="1"/>
          <p:nvPr/>
        </p:nvSpPr>
        <p:spPr>
          <a:xfrm>
            <a:off x="3150536" y="2564904"/>
            <a:ext cx="2560047" cy="1384995"/>
          </a:xfrm>
          <a:prstGeom prst="rect">
            <a:avLst/>
          </a:prstGeom>
          <a:noFill/>
        </p:spPr>
        <p:txBody>
          <a:bodyPr wrap="square" rtlCol="0">
            <a:spAutoFit/>
          </a:bodyPr>
          <a:lstStyle/>
          <a:p>
            <a:r>
              <a:rPr lang="en-AU" sz="1400" dirty="0" smtClean="0">
                <a:solidFill>
                  <a:srgbClr val="92D050"/>
                </a:solidFill>
              </a:rPr>
              <a:t>What is the sum of 9.4756,789.5</a:t>
            </a:r>
          </a:p>
          <a:p>
            <a:endParaRPr lang="en-AU" sz="1400" dirty="0"/>
          </a:p>
          <a:p>
            <a:r>
              <a:rPr lang="en-AU" sz="1400" dirty="0" smtClean="0">
                <a:solidFill>
                  <a:srgbClr val="00B0F0"/>
                </a:solidFill>
              </a:rPr>
              <a:t>Answer: 789.9756</a:t>
            </a:r>
          </a:p>
          <a:p>
            <a:r>
              <a:rPr lang="en-AU" sz="1400" dirty="0" smtClean="0">
                <a:solidFill>
                  <a:srgbClr val="00B0F0"/>
                </a:solidFill>
              </a:rPr>
              <a:t>Solution</a:t>
            </a:r>
            <a:r>
              <a:rPr lang="en-AU" sz="1400" dirty="0">
                <a:solidFill>
                  <a:srgbClr val="00B0F0"/>
                </a:solidFill>
              </a:rPr>
              <a:t>: </a:t>
            </a:r>
            <a:endParaRPr lang="en-AU" sz="1400" dirty="0" smtClean="0">
              <a:solidFill>
                <a:srgbClr val="00B0F0"/>
              </a:solidFill>
            </a:endParaRPr>
          </a:p>
          <a:p>
            <a:r>
              <a:rPr lang="en-AU" sz="1400" dirty="0" smtClean="0">
                <a:solidFill>
                  <a:srgbClr val="00B0F0"/>
                </a:solidFill>
              </a:rPr>
              <a:t>9.4756+789.5= 789.9756</a:t>
            </a:r>
            <a:endParaRPr lang="en-AU" sz="1400" dirty="0">
              <a:solidFill>
                <a:srgbClr val="00B0F0"/>
              </a:solidFill>
            </a:endParaRPr>
          </a:p>
          <a:p>
            <a:endParaRPr lang="en-AU" sz="1400" dirty="0"/>
          </a:p>
        </p:txBody>
      </p:sp>
      <p:sp>
        <p:nvSpPr>
          <p:cNvPr id="14" name="TextBox 13"/>
          <p:cNvSpPr txBox="1"/>
          <p:nvPr/>
        </p:nvSpPr>
        <p:spPr>
          <a:xfrm>
            <a:off x="5737198" y="2580173"/>
            <a:ext cx="2827541" cy="954107"/>
          </a:xfrm>
          <a:prstGeom prst="rect">
            <a:avLst/>
          </a:prstGeom>
          <a:noFill/>
        </p:spPr>
        <p:txBody>
          <a:bodyPr wrap="square" rtlCol="0">
            <a:spAutoFit/>
          </a:bodyPr>
          <a:lstStyle/>
          <a:p>
            <a:r>
              <a:rPr lang="en-AU" sz="1400" dirty="0">
                <a:solidFill>
                  <a:srgbClr val="92D050"/>
                </a:solidFill>
              </a:rPr>
              <a:t>How much greater is 6</a:t>
            </a:r>
            <a:r>
              <a:rPr lang="en-AU" sz="1400" dirty="0" smtClean="0">
                <a:solidFill>
                  <a:srgbClr val="92D050"/>
                </a:solidFill>
              </a:rPr>
              <a:t>5.7 </a:t>
            </a:r>
            <a:r>
              <a:rPr lang="en-AU" sz="1400" dirty="0">
                <a:solidFill>
                  <a:srgbClr val="92D050"/>
                </a:solidFill>
              </a:rPr>
              <a:t>than </a:t>
            </a:r>
            <a:r>
              <a:rPr lang="en-AU" sz="1400" dirty="0" smtClean="0">
                <a:solidFill>
                  <a:srgbClr val="92D050"/>
                </a:solidFill>
              </a:rPr>
              <a:t>6.04</a:t>
            </a:r>
          </a:p>
          <a:p>
            <a:endParaRPr lang="en-AU" sz="1400" dirty="0">
              <a:solidFill>
                <a:srgbClr val="00B0F0"/>
              </a:solidFill>
            </a:endParaRPr>
          </a:p>
          <a:p>
            <a:r>
              <a:rPr lang="en-AU" sz="1400" dirty="0" smtClean="0">
                <a:solidFill>
                  <a:srgbClr val="00B0F0"/>
                </a:solidFill>
              </a:rPr>
              <a:t>Answer: 59.66</a:t>
            </a:r>
          </a:p>
          <a:p>
            <a:r>
              <a:rPr lang="en-AU" sz="1400" dirty="0" smtClean="0">
                <a:solidFill>
                  <a:srgbClr val="00B0F0"/>
                </a:solidFill>
              </a:rPr>
              <a:t>Solution: 65.7-6.04=59.66</a:t>
            </a:r>
            <a:endParaRPr lang="en-AU" sz="1400" dirty="0">
              <a:solidFill>
                <a:srgbClr val="00B0F0"/>
              </a:solidFill>
            </a:endParaRPr>
          </a:p>
        </p:txBody>
      </p:sp>
      <p:cxnSp>
        <p:nvCxnSpPr>
          <p:cNvPr id="18" name="Straight Connector 17"/>
          <p:cNvCxnSpPr/>
          <p:nvPr/>
        </p:nvCxnSpPr>
        <p:spPr>
          <a:xfrm>
            <a:off x="243361" y="3949899"/>
            <a:ext cx="8451326" cy="0"/>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77450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0" y="188640"/>
            <a:ext cx="8229600" cy="1661993"/>
          </a:xfrm>
          <a:prstGeom prst="rect">
            <a:avLst/>
          </a:prstGeom>
          <a:noFill/>
        </p:spPr>
        <p:txBody>
          <a:bodyPr wrap="square" rtlCol="0">
            <a:spAutoFit/>
          </a:bodyPr>
          <a:lstStyle/>
          <a:p>
            <a:r>
              <a:rPr lang="en-AU" dirty="0" smtClean="0">
                <a:solidFill>
                  <a:srgbClr val="FF0000"/>
                </a:solidFill>
              </a:rPr>
              <a:t>                       Now some revision</a:t>
            </a:r>
            <a:br>
              <a:rPr lang="en-AU" dirty="0" smtClean="0">
                <a:solidFill>
                  <a:srgbClr val="FF0000"/>
                </a:solidFill>
              </a:rPr>
            </a:br>
            <a:r>
              <a:rPr lang="en-AU" dirty="0" smtClean="0">
                <a:solidFill>
                  <a:srgbClr val="FF0000"/>
                </a:solidFill>
              </a:rPr>
              <a:t>Questions </a:t>
            </a:r>
            <a:r>
              <a:rPr lang="en-AU" dirty="0">
                <a:solidFill>
                  <a:srgbClr val="FF0000"/>
                </a:solidFill>
              </a:rPr>
              <a:t>for </a:t>
            </a:r>
            <a:r>
              <a:rPr lang="en-AU" dirty="0" smtClean="0">
                <a:solidFill>
                  <a:srgbClr val="FF0000"/>
                </a:solidFill>
              </a:rPr>
              <a:t>Decimals</a:t>
            </a:r>
          </a:p>
          <a:p>
            <a:r>
              <a:rPr lang="en-AU" sz="1400" dirty="0">
                <a:solidFill>
                  <a:srgbClr val="FF0000"/>
                </a:solidFill>
              </a:rPr>
              <a:t> </a:t>
            </a:r>
            <a:endParaRPr lang="en-AU" sz="1600" dirty="0" smtClean="0">
              <a:solidFill>
                <a:srgbClr val="FF0000"/>
              </a:solidFill>
            </a:endParaRPr>
          </a:p>
        </p:txBody>
      </p:sp>
      <mc:AlternateContent xmlns:mc="http://schemas.openxmlformats.org/markup-compatibility/2006">
        <mc:Choice xmlns:a14="http://schemas.microsoft.com/office/drawing/2010/main" Requires="a14">
          <p:sp>
            <p:nvSpPr>
              <p:cNvPr id="7" name="TextBox 6"/>
              <p:cNvSpPr txBox="1"/>
              <p:nvPr/>
            </p:nvSpPr>
            <p:spPr>
              <a:xfrm>
                <a:off x="107504" y="1268760"/>
                <a:ext cx="3312368" cy="5865324"/>
              </a:xfrm>
              <a:prstGeom prst="rect">
                <a:avLst/>
              </a:prstGeom>
              <a:noFill/>
            </p:spPr>
            <p:txBody>
              <a:bodyPr wrap="square" rtlCol="0">
                <a:spAutoFit/>
              </a:bodyPr>
              <a:lstStyle/>
              <a:p>
                <a:r>
                  <a:rPr lang="en-AU" dirty="0" smtClean="0"/>
                  <a:t>Put </a:t>
                </a:r>
                <a:r>
                  <a:rPr lang="en-AU" dirty="0"/>
                  <a:t>these number in ascending order: </a:t>
                </a:r>
              </a:p>
              <a:p>
                <a:pPr marL="342900" indent="-342900">
                  <a:buFont typeface="+mj-lt"/>
                  <a:buAutoNum type="arabicPeriod"/>
                </a:pPr>
                <a:r>
                  <a:rPr lang="en-AU" dirty="0"/>
                  <a:t>32.89, 763, 518.90, 6728, 26830.38                       </a:t>
                </a:r>
                <a:r>
                  <a:rPr lang="en-AU" dirty="0" smtClean="0"/>
                  <a:t>                          </a:t>
                </a:r>
                <a:endParaRPr lang="en-AU" dirty="0"/>
              </a:p>
              <a:p>
                <a:pPr marL="342900" indent="-342900">
                  <a:buFont typeface="+mj-lt"/>
                  <a:buAutoNum type="arabicPeriod"/>
                </a:pPr>
                <a:r>
                  <a:rPr lang="en-AU" dirty="0"/>
                  <a:t>5980, 58730, 28684, 4026, 847                                                          </a:t>
                </a:r>
              </a:p>
              <a:p>
                <a:pPr marL="342900" indent="-342900">
                  <a:buFont typeface="+mj-lt"/>
                  <a:buAutoNum type="arabicPeriod"/>
                </a:pPr>
                <a:r>
                  <a:rPr lang="en-AU" dirty="0"/>
                  <a:t>0.5980, 0.58730, 0.28684, 0.4026, </a:t>
                </a:r>
                <a:r>
                  <a:rPr lang="en-AU" dirty="0" smtClean="0"/>
                  <a:t>0.847</a:t>
                </a:r>
              </a:p>
              <a:p>
                <a:r>
                  <a:rPr lang="en-AU" dirty="0"/>
                  <a:t>Find the value of </a:t>
                </a:r>
                <a:r>
                  <a:rPr lang="en-AU" dirty="0" smtClean="0"/>
                  <a:t>:</a:t>
                </a:r>
                <a:endParaRPr lang="en-AU" dirty="0"/>
              </a:p>
              <a:p>
                <a:pPr marL="342900" indent="-342900">
                  <a:buFont typeface="+mj-lt"/>
                  <a:buAutoNum type="arabicPeriod" startAt="4"/>
                </a:pPr>
                <a:r>
                  <a:rPr lang="en-AU" dirty="0" smtClean="0"/>
                  <a:t>6 in 782.26</a:t>
                </a:r>
              </a:p>
              <a:p>
                <a:pPr marL="342900" indent="-342900">
                  <a:buFont typeface="+mj-lt"/>
                  <a:buAutoNum type="arabicPeriod" startAt="4"/>
                </a:pPr>
                <a:r>
                  <a:rPr lang="en-AU" dirty="0" smtClean="0"/>
                  <a:t>9 in 839.72</a:t>
                </a:r>
              </a:p>
              <a:p>
                <a:pPr marL="342900" indent="-342900">
                  <a:buFont typeface="+mj-lt"/>
                  <a:buAutoNum type="arabicPeriod" startAt="4"/>
                </a:pPr>
                <a:r>
                  <a:rPr lang="en-AU" dirty="0" smtClean="0"/>
                  <a:t>3 in 7.793</a:t>
                </a:r>
              </a:p>
              <a:p>
                <a:r>
                  <a:rPr lang="en-AU" dirty="0" smtClean="0"/>
                  <a:t>Round off to 2 decimal places</a:t>
                </a:r>
              </a:p>
              <a:p>
                <a:pPr marL="342900" indent="-342900">
                  <a:buFont typeface="+mj-lt"/>
                  <a:buAutoNum type="arabicPeriod" startAt="7"/>
                </a:pPr>
                <a:r>
                  <a:rPr lang="en-AU" dirty="0" smtClean="0"/>
                  <a:t>6589.57839</a:t>
                </a:r>
              </a:p>
              <a:p>
                <a:pPr marL="342900" indent="-342900">
                  <a:buFont typeface="+mj-lt"/>
                  <a:buAutoNum type="arabicPeriod" startAt="7"/>
                </a:pPr>
                <a:r>
                  <a:rPr lang="en-AU" dirty="0" smtClean="0"/>
                  <a:t>3.4780</a:t>
                </a:r>
              </a:p>
              <a:p>
                <a:pPr marL="342900" indent="-342900">
                  <a:buFont typeface="+mj-lt"/>
                  <a:buAutoNum type="arabicPeriod" startAt="7"/>
                </a:pPr>
                <a:r>
                  <a:rPr lang="en-AU" dirty="0" smtClean="0"/>
                  <a:t>75.5740</a:t>
                </a:r>
              </a:p>
              <a:p>
                <a:r>
                  <a:rPr lang="en-AU" dirty="0" smtClean="0"/>
                  <a:t>Convert into decimal</a:t>
                </a:r>
              </a:p>
              <a:p>
                <a:pPr marL="342900" indent="-342900">
                  <a:buFont typeface="+mj-lt"/>
                  <a:buAutoNum type="arabicPeriod" startAt="10"/>
                </a:pPr>
                <a14:m>
                  <m:oMath xmlns:m="http://schemas.openxmlformats.org/officeDocument/2006/math">
                    <m:f>
                      <m:fPr>
                        <m:ctrlPr>
                          <a:rPr lang="en-AU" i="1" smtClean="0">
                            <a:latin typeface="Cambria Math"/>
                          </a:rPr>
                        </m:ctrlPr>
                      </m:fPr>
                      <m:num>
                        <m:r>
                          <a:rPr lang="en-AU" b="0" i="1" smtClean="0">
                            <a:latin typeface="Cambria Math"/>
                          </a:rPr>
                          <m:t>8</m:t>
                        </m:r>
                      </m:num>
                      <m:den>
                        <m:r>
                          <a:rPr lang="en-AU" b="0" i="1" smtClean="0">
                            <a:latin typeface="Cambria Math"/>
                          </a:rPr>
                          <m:t>15</m:t>
                        </m:r>
                      </m:den>
                    </m:f>
                  </m:oMath>
                </a14:m>
                <a:endParaRPr lang="en-AU" dirty="0" smtClean="0"/>
              </a:p>
              <a:p>
                <a:pPr marL="342900" indent="-342900">
                  <a:buFont typeface="+mj-lt"/>
                  <a:buAutoNum type="arabicPeriod" startAt="10"/>
                </a:pPr>
                <a14:m>
                  <m:oMath xmlns:m="http://schemas.openxmlformats.org/officeDocument/2006/math">
                    <m:f>
                      <m:fPr>
                        <m:ctrlPr>
                          <a:rPr lang="en-AU" i="1" smtClean="0">
                            <a:latin typeface="Cambria Math"/>
                          </a:rPr>
                        </m:ctrlPr>
                      </m:fPr>
                      <m:num>
                        <m:r>
                          <a:rPr lang="en-AU" b="0" i="1" smtClean="0">
                            <a:latin typeface="Cambria Math"/>
                          </a:rPr>
                          <m:t>3</m:t>
                        </m:r>
                      </m:num>
                      <m:den>
                        <m:r>
                          <a:rPr lang="en-AU" b="0" i="1" smtClean="0">
                            <a:latin typeface="Cambria Math"/>
                          </a:rPr>
                          <m:t>8</m:t>
                        </m:r>
                      </m:den>
                    </m:f>
                  </m:oMath>
                </a14:m>
                <a:endParaRPr lang="en-AU" dirty="0" smtClean="0"/>
              </a:p>
              <a:p>
                <a:endParaRPr lang="en-AU" dirty="0" smtClean="0"/>
              </a:p>
            </p:txBody>
          </p:sp>
        </mc:Choice>
        <mc:Fallback>
          <p:sp>
            <p:nvSpPr>
              <p:cNvPr id="7" name="TextBox 6"/>
              <p:cNvSpPr txBox="1">
                <a:spLocks noRot="1" noChangeAspect="1" noMove="1" noResize="1" noEditPoints="1" noAdjustHandles="1" noChangeArrowheads="1" noChangeShapeType="1" noTextEdit="1"/>
              </p:cNvSpPr>
              <p:nvPr/>
            </p:nvSpPr>
            <p:spPr>
              <a:xfrm>
                <a:off x="107504" y="1268760"/>
                <a:ext cx="3312368" cy="5865324"/>
              </a:xfrm>
              <a:prstGeom prst="rect">
                <a:avLst/>
              </a:prstGeom>
              <a:blipFill rotWithShape="1">
                <a:blip r:embed="rId2"/>
                <a:stretch>
                  <a:fillRect l="-1657" t="-520" r="-19521"/>
                </a:stretch>
              </a:blipFill>
            </p:spPr>
            <p:txBody>
              <a:bodyPr/>
              <a:lstStyle/>
              <a:p>
                <a:r>
                  <a:rPr lang="en-AU">
                    <a:noFill/>
                  </a:rPr>
                  <a:t> </a:t>
                </a:r>
              </a:p>
            </p:txBody>
          </p:sp>
        </mc:Fallback>
      </mc:AlternateContent>
      <p:sp>
        <p:nvSpPr>
          <p:cNvPr id="9" name="TextBox 8"/>
          <p:cNvSpPr txBox="1"/>
          <p:nvPr/>
        </p:nvSpPr>
        <p:spPr>
          <a:xfrm>
            <a:off x="3923928" y="1700808"/>
            <a:ext cx="3096344" cy="1754326"/>
          </a:xfrm>
          <a:prstGeom prst="rect">
            <a:avLst/>
          </a:prstGeom>
          <a:noFill/>
        </p:spPr>
        <p:txBody>
          <a:bodyPr wrap="square" rtlCol="0">
            <a:spAutoFit/>
          </a:bodyPr>
          <a:lstStyle/>
          <a:p>
            <a:r>
              <a:rPr lang="en-AU" dirty="0"/>
              <a:t>The sum of:</a:t>
            </a:r>
          </a:p>
          <a:p>
            <a:pPr marL="342900" indent="-342900">
              <a:buFont typeface="+mj-lt"/>
              <a:buAutoNum type="arabicPeriod" startAt="12"/>
            </a:pPr>
            <a:r>
              <a:rPr lang="en-AU" dirty="0"/>
              <a:t>87.387,32.78 and 67.12</a:t>
            </a:r>
          </a:p>
          <a:p>
            <a:pPr marL="342900" indent="-342900">
              <a:buFont typeface="+mj-lt"/>
              <a:buAutoNum type="arabicPeriod" startAt="12"/>
            </a:pPr>
            <a:r>
              <a:rPr lang="en-AU" dirty="0"/>
              <a:t>54.67,21.89</a:t>
            </a:r>
          </a:p>
          <a:p>
            <a:r>
              <a:rPr lang="en-AU" dirty="0"/>
              <a:t>How much is:</a:t>
            </a:r>
          </a:p>
          <a:p>
            <a:pPr marL="342900" indent="-342900">
              <a:buFont typeface="+mj-lt"/>
              <a:buAutoNum type="arabicPeriod" startAt="14"/>
            </a:pPr>
            <a:r>
              <a:rPr lang="en-AU" dirty="0"/>
              <a:t>67.890 greater than 9.65</a:t>
            </a:r>
          </a:p>
          <a:p>
            <a:pPr marL="342900" indent="-342900">
              <a:buFont typeface="+mj-lt"/>
              <a:buAutoNum type="arabicPeriod" startAt="14"/>
            </a:pPr>
            <a:r>
              <a:rPr lang="en-AU" dirty="0"/>
              <a:t>20.79 greater than 19.20</a:t>
            </a:r>
          </a:p>
        </p:txBody>
      </p:sp>
    </p:spTree>
    <p:extLst>
      <p:ext uri="{BB962C8B-B14F-4D97-AF65-F5344CB8AC3E}">
        <p14:creationId xmlns:p14="http://schemas.microsoft.com/office/powerpoint/2010/main" val="76495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Answers</a:t>
            </a:r>
            <a:endParaRPr lang="en-AU" dirty="0"/>
          </a:p>
        </p:txBody>
      </p:sp>
      <p:sp>
        <p:nvSpPr>
          <p:cNvPr id="4" name="Content Placeholder 3"/>
          <p:cNvSpPr txBox="1">
            <a:spLocks noGrp="1"/>
          </p:cNvSpPr>
          <p:nvPr>
            <p:ph idx="1"/>
          </p:nvPr>
        </p:nvSpPr>
        <p:spPr>
          <a:xfrm>
            <a:off x="395536" y="1628800"/>
            <a:ext cx="8229600" cy="8273034"/>
          </a:xfrm>
          <a:prstGeom prst="rect">
            <a:avLst/>
          </a:prstGeom>
          <a:noFill/>
        </p:spPr>
        <p:txBody>
          <a:bodyPr wrap="square" rtlCol="0">
            <a:spAutoFit/>
          </a:bodyPr>
          <a:lstStyle/>
          <a:p>
            <a:pPr>
              <a:buFont typeface="+mj-lt"/>
              <a:buAutoNum type="arabicPeriod"/>
            </a:pPr>
            <a:r>
              <a:rPr lang="en-AU" sz="1800" dirty="0">
                <a:solidFill>
                  <a:srgbClr val="FF0000"/>
                </a:solidFill>
              </a:rPr>
              <a:t>32.89, 518.90, 763, 6728, 26830.38</a:t>
            </a:r>
          </a:p>
          <a:p>
            <a:pPr>
              <a:buFont typeface="+mj-lt"/>
              <a:buAutoNum type="arabicPeriod"/>
            </a:pPr>
            <a:r>
              <a:rPr lang="en-AU" sz="1800" dirty="0" smtClean="0">
                <a:solidFill>
                  <a:schemeClr val="accent6">
                    <a:lumMod val="75000"/>
                  </a:schemeClr>
                </a:solidFill>
              </a:rPr>
              <a:t>847, 4026, 5980, 28684, 58730</a:t>
            </a:r>
          </a:p>
          <a:p>
            <a:pPr>
              <a:buFont typeface="+mj-lt"/>
              <a:buAutoNum type="arabicPeriod"/>
            </a:pPr>
            <a:r>
              <a:rPr lang="en-AU" sz="1800" dirty="0" smtClean="0">
                <a:solidFill>
                  <a:srgbClr val="FFFF00"/>
                </a:solidFill>
              </a:rPr>
              <a:t>0.847</a:t>
            </a:r>
            <a:r>
              <a:rPr lang="en-AU" sz="1800" dirty="0">
                <a:solidFill>
                  <a:srgbClr val="FFFF00"/>
                </a:solidFill>
              </a:rPr>
              <a:t>, 0.5980, 0.58730, 0.4026, </a:t>
            </a:r>
            <a:r>
              <a:rPr lang="en-AU" sz="1800" dirty="0" smtClean="0">
                <a:solidFill>
                  <a:srgbClr val="FFFF00"/>
                </a:solidFill>
              </a:rPr>
              <a:t>0.28684</a:t>
            </a:r>
          </a:p>
          <a:p>
            <a:pPr>
              <a:buFont typeface="+mj-lt"/>
              <a:buAutoNum type="arabicPeriod"/>
            </a:pPr>
            <a:r>
              <a:rPr lang="en-AU" sz="1800" dirty="0" smtClean="0">
                <a:solidFill>
                  <a:srgbClr val="92D050"/>
                </a:solidFill>
              </a:rPr>
              <a:t>6 Tenth</a:t>
            </a:r>
          </a:p>
          <a:p>
            <a:pPr>
              <a:buFont typeface="+mj-lt"/>
              <a:buAutoNum type="arabicPeriod"/>
            </a:pPr>
            <a:r>
              <a:rPr lang="en-AU" sz="1800" dirty="0" smtClean="0">
                <a:solidFill>
                  <a:srgbClr val="00B0F0"/>
                </a:solidFill>
              </a:rPr>
              <a:t>9 units</a:t>
            </a:r>
          </a:p>
          <a:p>
            <a:pPr>
              <a:buFont typeface="+mj-lt"/>
              <a:buAutoNum type="arabicPeriod"/>
            </a:pPr>
            <a:r>
              <a:rPr lang="en-AU" sz="1800" dirty="0" smtClean="0">
                <a:solidFill>
                  <a:srgbClr val="7030A0"/>
                </a:solidFill>
              </a:rPr>
              <a:t>3 thousandth</a:t>
            </a:r>
          </a:p>
          <a:p>
            <a:pPr>
              <a:buFont typeface="+mj-lt"/>
              <a:buAutoNum type="arabicPeriod"/>
            </a:pPr>
            <a:r>
              <a:rPr lang="en-AU" sz="1800" dirty="0" smtClean="0">
                <a:solidFill>
                  <a:srgbClr val="ED37D3"/>
                </a:solidFill>
              </a:rPr>
              <a:t>6589.58</a:t>
            </a:r>
          </a:p>
          <a:p>
            <a:pPr>
              <a:buFont typeface="+mj-lt"/>
              <a:buAutoNum type="arabicPeriod"/>
            </a:pPr>
            <a:r>
              <a:rPr lang="en-AU" sz="1800" dirty="0" smtClean="0">
                <a:solidFill>
                  <a:srgbClr val="FF0000"/>
                </a:solidFill>
              </a:rPr>
              <a:t>3.48</a:t>
            </a:r>
          </a:p>
          <a:p>
            <a:pPr>
              <a:buFont typeface="+mj-lt"/>
              <a:buAutoNum type="arabicPeriod"/>
            </a:pPr>
            <a:r>
              <a:rPr lang="en-AU" sz="1800" dirty="0" smtClean="0">
                <a:solidFill>
                  <a:schemeClr val="accent6">
                    <a:lumMod val="75000"/>
                  </a:schemeClr>
                </a:solidFill>
              </a:rPr>
              <a:t>75.57</a:t>
            </a:r>
          </a:p>
          <a:p>
            <a:pPr>
              <a:buFont typeface="+mj-lt"/>
              <a:buAutoNum type="arabicPeriod"/>
            </a:pPr>
            <a:r>
              <a:rPr lang="en-AU" sz="1800" dirty="0" smtClean="0">
                <a:solidFill>
                  <a:srgbClr val="FFFF00"/>
                </a:solidFill>
              </a:rPr>
              <a:t>0.53</a:t>
            </a:r>
          </a:p>
          <a:p>
            <a:pPr>
              <a:buFont typeface="+mj-lt"/>
              <a:buAutoNum type="arabicPeriod"/>
            </a:pPr>
            <a:r>
              <a:rPr lang="en-AU" sz="1800" dirty="0" smtClean="0">
                <a:solidFill>
                  <a:srgbClr val="92D050"/>
                </a:solidFill>
              </a:rPr>
              <a:t>0.375</a:t>
            </a:r>
          </a:p>
          <a:p>
            <a:pPr>
              <a:buFont typeface="+mj-lt"/>
              <a:buAutoNum type="arabicPeriod"/>
            </a:pPr>
            <a:r>
              <a:rPr lang="en-AU" sz="1800" dirty="0" smtClean="0">
                <a:solidFill>
                  <a:srgbClr val="00B0F0"/>
                </a:solidFill>
              </a:rPr>
              <a:t>187.287</a:t>
            </a:r>
          </a:p>
          <a:p>
            <a:pPr>
              <a:buFont typeface="+mj-lt"/>
              <a:buAutoNum type="arabicPeriod"/>
            </a:pPr>
            <a:r>
              <a:rPr lang="en-AU" sz="1800" dirty="0" smtClean="0">
                <a:solidFill>
                  <a:srgbClr val="7030A0"/>
                </a:solidFill>
              </a:rPr>
              <a:t>76.56</a:t>
            </a:r>
          </a:p>
          <a:p>
            <a:pPr>
              <a:buFont typeface="+mj-lt"/>
              <a:buAutoNum type="arabicPeriod"/>
            </a:pPr>
            <a:r>
              <a:rPr lang="en-AU" sz="1800" dirty="0">
                <a:solidFill>
                  <a:srgbClr val="ED37D3"/>
                </a:solidFill>
              </a:rPr>
              <a:t> </a:t>
            </a:r>
            <a:r>
              <a:rPr lang="en-AU" sz="1800" dirty="0" smtClean="0">
                <a:solidFill>
                  <a:srgbClr val="ED37D3"/>
                </a:solidFill>
              </a:rPr>
              <a:t>58.24</a:t>
            </a:r>
          </a:p>
          <a:p>
            <a:pPr>
              <a:buFont typeface="+mj-lt"/>
              <a:buAutoNum type="arabicPeriod"/>
            </a:pPr>
            <a:r>
              <a:rPr lang="en-AU" sz="1800" dirty="0" smtClean="0">
                <a:solidFill>
                  <a:srgbClr val="FF0000"/>
                </a:solidFill>
              </a:rPr>
              <a:t>1.59 </a:t>
            </a:r>
          </a:p>
          <a:p>
            <a:pPr>
              <a:buFont typeface="+mj-lt"/>
              <a:buAutoNum type="arabicPeriod"/>
            </a:pPr>
            <a:endParaRPr lang="en-AU" sz="1800" dirty="0" smtClean="0">
              <a:solidFill>
                <a:srgbClr val="ED37D3"/>
              </a:solidFill>
            </a:endParaRPr>
          </a:p>
          <a:p>
            <a:pPr>
              <a:buFont typeface="+mj-lt"/>
              <a:buAutoNum type="arabicPeriod"/>
            </a:pPr>
            <a:endParaRPr lang="en-AU" sz="1800" dirty="0" smtClean="0">
              <a:solidFill>
                <a:schemeClr val="accent6">
                  <a:lumMod val="75000"/>
                </a:schemeClr>
              </a:solidFill>
            </a:endParaRPr>
          </a:p>
          <a:p>
            <a:pPr>
              <a:buFont typeface="+mj-lt"/>
              <a:buAutoNum type="arabicPeriod"/>
            </a:pPr>
            <a:endParaRPr lang="en-AU" sz="1800" dirty="0" smtClean="0">
              <a:solidFill>
                <a:schemeClr val="accent6">
                  <a:lumMod val="75000"/>
                </a:schemeClr>
              </a:solidFill>
            </a:endParaRPr>
          </a:p>
          <a:p>
            <a:pPr>
              <a:buFont typeface="+mj-lt"/>
              <a:buAutoNum type="arabicPeriod"/>
            </a:pPr>
            <a:endParaRPr lang="en-AU" sz="1800" dirty="0" smtClean="0">
              <a:solidFill>
                <a:schemeClr val="accent6">
                  <a:lumMod val="75000"/>
                </a:schemeClr>
              </a:solidFill>
            </a:endParaRPr>
          </a:p>
          <a:p>
            <a:pPr>
              <a:buFont typeface="+mj-lt"/>
              <a:buAutoNum type="arabicPeriod"/>
            </a:pPr>
            <a:endParaRPr lang="en-AU" sz="1800" dirty="0" smtClean="0">
              <a:solidFill>
                <a:srgbClr val="7030A0"/>
              </a:solidFill>
            </a:endParaRPr>
          </a:p>
          <a:p>
            <a:pPr>
              <a:buFont typeface="+mj-lt"/>
              <a:buAutoNum type="arabicPeriod"/>
            </a:pPr>
            <a:endParaRPr lang="en-AU" sz="1800" dirty="0" smtClean="0">
              <a:solidFill>
                <a:srgbClr val="7030A0"/>
              </a:solidFill>
            </a:endParaRPr>
          </a:p>
          <a:p>
            <a:pPr>
              <a:buFont typeface="+mj-lt"/>
              <a:buAutoNum type="arabicPeriod"/>
            </a:pPr>
            <a:endParaRPr lang="en-AU" sz="1800" dirty="0" smtClean="0">
              <a:solidFill>
                <a:srgbClr val="00B0F0"/>
              </a:solidFill>
            </a:endParaRPr>
          </a:p>
          <a:p>
            <a:pPr>
              <a:buFont typeface="+mj-lt"/>
              <a:buAutoNum type="arabicPeriod"/>
            </a:pPr>
            <a:endParaRPr lang="en-AU" sz="1800" dirty="0"/>
          </a:p>
          <a:p>
            <a:endParaRPr lang="en-AU" dirty="0" smtClean="0"/>
          </a:p>
        </p:txBody>
      </p:sp>
    </p:spTree>
    <p:extLst>
      <p:ext uri="{BB962C8B-B14F-4D97-AF65-F5344CB8AC3E}">
        <p14:creationId xmlns:p14="http://schemas.microsoft.com/office/powerpoint/2010/main" val="3366793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1132</TotalTime>
  <Words>718</Words>
  <Application>Microsoft Office PowerPoint</Application>
  <PresentationFormat>On-screen Show (4:3)</PresentationFormat>
  <Paragraphs>126</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                       Now some revision Questions for Decimals  </vt:lpstr>
      <vt:lpstr>Answers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Trehans</dc:creator>
  <cp:lastModifiedBy>Trehans</cp:lastModifiedBy>
  <cp:revision>52</cp:revision>
  <dcterms:created xsi:type="dcterms:W3CDTF">2011-10-20T08:17:09Z</dcterms:created>
  <dcterms:modified xsi:type="dcterms:W3CDTF">2011-11-06T07:41:13Z</dcterms:modified>
</cp:coreProperties>
</file>